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04" r:id="rId2"/>
    <p:sldId id="590" r:id="rId3"/>
    <p:sldId id="561" r:id="rId4"/>
    <p:sldId id="585" r:id="rId5"/>
    <p:sldId id="584" r:id="rId6"/>
    <p:sldId id="586" r:id="rId7"/>
    <p:sldId id="589" r:id="rId8"/>
    <p:sldId id="587" r:id="rId9"/>
    <p:sldId id="588" r:id="rId1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F5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37" autoAdjust="0"/>
  </p:normalViewPr>
  <p:slideViewPr>
    <p:cSldViewPr>
      <p:cViewPr varScale="1">
        <p:scale>
          <a:sx n="67" d="100"/>
          <a:sy n="67" d="100"/>
        </p:scale>
        <p:origin x="-5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968" y="-7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CC0ECD6E-F08E-42EC-9065-DFDECF7B5FB6}" type="datetimeFigureOut">
              <a:rPr lang="en-US"/>
              <a:pPr>
                <a:defRPr/>
              </a:pPr>
              <a:t>5/11/2011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0FCC51E-6107-4011-B092-4776FFE1C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5C69B144-A48E-4323-9DB2-3B38A88F9E0F}" type="datetimeFigureOut">
              <a:rPr lang="en-US"/>
              <a:pPr>
                <a:defRPr/>
              </a:pPr>
              <a:t>5/11/2011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1DBDD81-80B2-433A-AF77-F18EC68A0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1492E03-5CDB-4505-9CE7-FEBB39450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4B34D-DE1D-44EB-8D72-7B67BEBD46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170AD-23C2-47D7-82A8-168A6878F6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9339-11AE-4054-8EC3-32E101BF0C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4AB5D-01CB-4711-BBA6-57094C4C8B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44134-2DB8-4BFA-A8A0-F117205B01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4FE65-B7DC-426A-8BA7-2C802F3E6B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3102A-66E7-43C7-990E-A0042AE1CB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2119E-358D-48A5-BF50-EDF7BEF36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85940-5A59-47BC-8CDC-B0DAA557F5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6B5E4-53C6-476E-983A-D06BC9E1AF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810000"/>
            <a:ext cx="9144000" cy="304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1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3124200"/>
          </a:xfrm>
          <a:prstGeom prst="rect">
            <a:avLst/>
          </a:prstGeom>
          <a:gradFill>
            <a:gsLst>
              <a:gs pos="19000">
                <a:schemeClr val="tx1"/>
              </a:gs>
              <a:gs pos="55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0E2835D-07AD-4512-8E8D-A414269A84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" name="Picture 9" descr="NCAT 25th logo for black bkgd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467600" y="5732344"/>
            <a:ext cx="1524000" cy="969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view from southeast of entire research infrastructure.JPG"/>
          <p:cNvPicPr>
            <a:picLocks noChangeAspect="1"/>
          </p:cNvPicPr>
          <p:nvPr/>
        </p:nvPicPr>
        <p:blipFill>
          <a:blip r:embed="rId2" cstate="print"/>
          <a:srcRect l="5719" r="4156"/>
          <a:stretch>
            <a:fillRect/>
          </a:stretch>
        </p:blipFill>
        <p:spPr bwMode="auto">
          <a:xfrm>
            <a:off x="-111125" y="0"/>
            <a:ext cx="9310688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>
          <a:xfrm>
            <a:off x="-138113" y="381000"/>
            <a:ext cx="9347201" cy="1143000"/>
          </a:xfrm>
        </p:spPr>
        <p:txBody>
          <a:bodyPr/>
          <a:lstStyle/>
          <a:p>
            <a:pPr eaLnBrk="1" hangingPunct="1"/>
            <a:r>
              <a:rPr lang="en-US" sz="5400" b="1" dirty="0" smtClean="0"/>
              <a:t>Planning for the 2012</a:t>
            </a:r>
            <a:br>
              <a:rPr lang="en-US" sz="5400" b="1" dirty="0" smtClean="0"/>
            </a:br>
            <a:r>
              <a:rPr lang="en-US" sz="5400" b="1" dirty="0" smtClean="0"/>
              <a:t>Research Cycle</a:t>
            </a:r>
            <a:endParaRPr lang="en-US" sz="4000" b="1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548188"/>
            <a:ext cx="4827588" cy="217487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4532313"/>
            <a:ext cx="6019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National Center for Asphalt Technology</a:t>
            </a:r>
          </a:p>
          <a:p>
            <a:r>
              <a:rPr lang="en-US" b="1" dirty="0"/>
              <a:t>                                   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307136"/>
            <a:ext cx="48386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23F57BDD-3D1A-4767-BC54-A64C373588FC}" type="slidenum">
              <a:rPr lang="en-US" smtClean="0"/>
              <a:pPr>
                <a:defRPr/>
              </a:pPr>
              <a:t>2</a:t>
            </a:fld>
            <a:endParaRPr lang="en-US" dirty="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8153400" cy="4433888"/>
          </a:xfrm>
        </p:spPr>
        <p:txBody>
          <a:bodyPr/>
          <a:lstStyle/>
          <a:p>
            <a:r>
              <a:rPr lang="en-US" dirty="0" smtClean="0"/>
              <a:t>Project(s) request to ALDOT in summer 2011</a:t>
            </a:r>
          </a:p>
          <a:p>
            <a:r>
              <a:rPr lang="en-US" dirty="0" smtClean="0"/>
              <a:t>Finish </a:t>
            </a:r>
            <a:r>
              <a:rPr lang="en-US" dirty="0" smtClean="0"/>
              <a:t>traffic by October 2011</a:t>
            </a:r>
          </a:p>
          <a:p>
            <a:pPr lvl="1"/>
            <a:r>
              <a:rPr lang="en-US" dirty="0" smtClean="0"/>
              <a:t>Track conference February 2012</a:t>
            </a:r>
          </a:p>
          <a:p>
            <a:r>
              <a:rPr lang="en-US" u="sng" dirty="0" smtClean="0"/>
              <a:t>Funding in place on March 1, 2012</a:t>
            </a:r>
          </a:p>
          <a:p>
            <a:r>
              <a:rPr lang="en-US" dirty="0" smtClean="0"/>
              <a:t>Reconstruction </a:t>
            </a:r>
            <a:r>
              <a:rPr lang="en-US" dirty="0" smtClean="0"/>
              <a:t>Spring-Summer 2012</a:t>
            </a:r>
          </a:p>
          <a:p>
            <a:pPr lvl="1"/>
            <a:r>
              <a:rPr lang="en-US" dirty="0" smtClean="0"/>
              <a:t>Pavement preservation alternatives</a:t>
            </a:r>
          </a:p>
          <a:p>
            <a:pPr lvl="1"/>
            <a:r>
              <a:rPr lang="en-US" dirty="0" smtClean="0"/>
              <a:t>Alternative </a:t>
            </a:r>
            <a:r>
              <a:rPr lang="en-US" dirty="0" smtClean="0"/>
              <a:t>binders (e.g., ground tire rubber)</a:t>
            </a:r>
          </a:p>
          <a:p>
            <a:pPr lvl="1"/>
            <a:r>
              <a:rPr lang="en-US" dirty="0" smtClean="0"/>
              <a:t>Drainable surface durability (tack, raveling, joints)</a:t>
            </a:r>
          </a:p>
          <a:p>
            <a:pPr lvl="1"/>
            <a:r>
              <a:rPr lang="en-US" dirty="0" smtClean="0"/>
              <a:t>High recycled content pavements</a:t>
            </a:r>
          </a:p>
          <a:p>
            <a:r>
              <a:rPr lang="en-US" dirty="0" smtClean="0"/>
              <a:t>Begin fleet operations August 2012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85C810A-7521-4B96-8F12-407353D727BF}" type="slidenum">
              <a:rPr lang="en-US"/>
              <a:pPr/>
              <a:t>3</a:t>
            </a:fld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8467" y="6296025"/>
            <a:ext cx="38354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APAI – 12/2/08</a:t>
            </a:r>
          </a:p>
        </p:txBody>
      </p:sp>
      <p:sp>
        <p:nvSpPr>
          <p:cNvPr id="158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Continuation</a:t>
            </a:r>
            <a:endParaRPr lang="en-US" dirty="0"/>
          </a:p>
        </p:txBody>
      </p:sp>
      <p:sp>
        <p:nvSpPr>
          <p:cNvPr id="158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04912"/>
            <a:ext cx="7924800" cy="4433888"/>
          </a:xfrm>
        </p:spPr>
        <p:txBody>
          <a:bodyPr/>
          <a:lstStyle/>
          <a:p>
            <a:r>
              <a:rPr lang="en-US" sz="2400" dirty="0" smtClean="0"/>
              <a:t>N3 or N4 - by ALDOT for perpetual pavement</a:t>
            </a:r>
          </a:p>
          <a:p>
            <a:r>
              <a:rPr lang="en-US" sz="2400" dirty="0" smtClean="0"/>
              <a:t>N6 - by Shell for longer performance analysis</a:t>
            </a:r>
          </a:p>
          <a:p>
            <a:r>
              <a:rPr lang="en-US" sz="2400" dirty="0" smtClean="0"/>
              <a:t>N7 – by </a:t>
            </a:r>
            <a:r>
              <a:rPr lang="en-US" sz="2400" dirty="0" err="1" smtClean="0"/>
              <a:t>Kraton</a:t>
            </a:r>
            <a:r>
              <a:rPr lang="en-US" sz="2400" dirty="0" smtClean="0"/>
              <a:t> for longer performance analysis</a:t>
            </a:r>
          </a:p>
          <a:p>
            <a:r>
              <a:rPr lang="en-US" sz="2400" dirty="0" smtClean="0"/>
              <a:t>N8 – by Oklahoma for high polymer rehabilitation</a:t>
            </a:r>
          </a:p>
          <a:p>
            <a:r>
              <a:rPr lang="en-US" sz="2400" dirty="0" smtClean="0"/>
              <a:t>N11 – by EGGE for longer term high RAP warm mix</a:t>
            </a:r>
          </a:p>
          <a:p>
            <a:r>
              <a:rPr lang="en-US" sz="2400" dirty="0" smtClean="0"/>
              <a:t>N13 – by </a:t>
            </a:r>
            <a:r>
              <a:rPr lang="en-US" sz="2400" dirty="0" err="1" smtClean="0"/>
              <a:t>Dynatest</a:t>
            </a:r>
            <a:r>
              <a:rPr lang="en-US" sz="2400" dirty="0" smtClean="0"/>
              <a:t> or FHWA for longer term noise reduction</a:t>
            </a:r>
          </a:p>
          <a:p>
            <a:r>
              <a:rPr lang="en-US" sz="2400" dirty="0" smtClean="0"/>
              <a:t>W5 – by FHWA/APAC for longer term high RAP surface mix</a:t>
            </a:r>
          </a:p>
          <a:p>
            <a:r>
              <a:rPr lang="en-US" sz="2400" dirty="0" smtClean="0"/>
              <a:t>W6 – by preservation group for longer term 4.75 mm</a:t>
            </a:r>
          </a:p>
          <a:p>
            <a:r>
              <a:rPr lang="en-US" sz="2400" dirty="0" smtClean="0"/>
              <a:t>S2 – by Mississippi for longer term high RAP</a:t>
            </a:r>
          </a:p>
          <a:p>
            <a:r>
              <a:rPr lang="en-US" sz="2400" dirty="0" smtClean="0"/>
              <a:t>S7 – by Missouri for more traffic on GTR</a:t>
            </a:r>
          </a:p>
          <a:p>
            <a:r>
              <a:rPr lang="en-US" sz="2400" dirty="0" smtClean="0"/>
              <a:t>S12 – by TLA for longer term structural performance</a:t>
            </a:r>
          </a:p>
          <a:p>
            <a:r>
              <a:rPr lang="en-US" sz="2400" dirty="0" smtClean="0"/>
              <a:t>E5 – by FHWA/APAC for longer term high RAP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85C810A-7521-4B96-8F12-407353D727BF}" type="slidenum">
              <a:rPr lang="en-US"/>
              <a:pPr/>
              <a:t>4</a:t>
            </a:fld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8467" y="6296025"/>
            <a:ext cx="38354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APAI – 12/2/08</a:t>
            </a:r>
          </a:p>
        </p:txBody>
      </p:sp>
      <p:sp>
        <p:nvSpPr>
          <p:cNvPr id="158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 / Inlay</a:t>
            </a:r>
            <a:endParaRPr lang="en-US" dirty="0"/>
          </a:p>
        </p:txBody>
      </p:sp>
      <p:sp>
        <p:nvSpPr>
          <p:cNvPr id="158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85912"/>
            <a:ext cx="8610600" cy="4433888"/>
          </a:xfrm>
        </p:spPr>
        <p:txBody>
          <a:bodyPr/>
          <a:lstStyle/>
          <a:p>
            <a:r>
              <a:rPr lang="en-US" sz="2400" dirty="0" smtClean="0"/>
              <a:t>N1 and N2 – by Florida for spray  paver versus thick trackless</a:t>
            </a:r>
          </a:p>
          <a:p>
            <a:r>
              <a:rPr lang="en-US" sz="2400" dirty="0" smtClean="0"/>
              <a:t>N3 or N4 – by ALDOT for perpetual pavement surface rehab</a:t>
            </a:r>
          </a:p>
          <a:p>
            <a:r>
              <a:rPr lang="en-US" sz="2400" dirty="0" smtClean="0"/>
              <a:t>N5 – by Shell to address sulfur mix RAP management concerns</a:t>
            </a:r>
          </a:p>
          <a:p>
            <a:r>
              <a:rPr lang="en-US" sz="2400" dirty="0" smtClean="0"/>
              <a:t>N9 – by Oklahoma for surface crack mitigation in perpetual </a:t>
            </a:r>
            <a:r>
              <a:rPr lang="en-US" sz="2400" dirty="0" err="1" smtClean="0"/>
              <a:t>pvmt</a:t>
            </a:r>
            <a:endParaRPr lang="en-US" sz="2400" dirty="0" smtClean="0"/>
          </a:p>
          <a:p>
            <a:r>
              <a:rPr lang="en-US" sz="2400" dirty="0" smtClean="0"/>
              <a:t>N12 – by Georgia for </a:t>
            </a:r>
            <a:r>
              <a:rPr lang="en-US" sz="2400" dirty="0" err="1" smtClean="0"/>
              <a:t>micromilling</a:t>
            </a:r>
            <a:r>
              <a:rPr lang="en-US" sz="2400" dirty="0" smtClean="0"/>
              <a:t> on SMA for thin PFC surface</a:t>
            </a:r>
          </a:p>
          <a:p>
            <a:r>
              <a:rPr lang="en-US" sz="2400" dirty="0" smtClean="0"/>
              <a:t>S1 – by preservation group for new 4.75 mm ¾” screenings mix</a:t>
            </a:r>
          </a:p>
          <a:p>
            <a:r>
              <a:rPr lang="en-US" sz="2400" strike="sngStrike" dirty="0" smtClean="0"/>
              <a:t>S5 – by Cargill for more epoxy friction surfaces</a:t>
            </a:r>
          </a:p>
          <a:p>
            <a:r>
              <a:rPr lang="en-US" sz="2400" dirty="0" smtClean="0"/>
              <a:t>S6 – by Missouri for dry process GTR</a:t>
            </a:r>
          </a:p>
          <a:p>
            <a:r>
              <a:rPr lang="en-US" sz="2400" dirty="0" smtClean="0"/>
              <a:t>Note that Virginia will also need space somewhere on tangents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85C810A-7521-4B96-8F12-407353D727BF}" type="slidenum">
              <a:rPr lang="en-US"/>
              <a:pPr/>
              <a:t>5</a:t>
            </a:fld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8467" y="6296025"/>
            <a:ext cx="38354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APAI – 12/2/08</a:t>
            </a:r>
          </a:p>
        </p:txBody>
      </p:sp>
      <p:sp>
        <p:nvSpPr>
          <p:cNvPr id="158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Rejuvination</a:t>
            </a:r>
            <a:endParaRPr lang="en-US" dirty="0"/>
          </a:p>
        </p:txBody>
      </p:sp>
      <p:sp>
        <p:nvSpPr>
          <p:cNvPr id="158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8458200" cy="4433888"/>
          </a:xfrm>
        </p:spPr>
        <p:txBody>
          <a:bodyPr/>
          <a:lstStyle/>
          <a:p>
            <a:r>
              <a:rPr lang="en-US" sz="2400" dirty="0" smtClean="0"/>
              <a:t>W10 – by preservation group for old raveled </a:t>
            </a:r>
            <a:r>
              <a:rPr lang="en-US" sz="2400" dirty="0" err="1" smtClean="0"/>
              <a:t>Superpave</a:t>
            </a:r>
            <a:endParaRPr lang="en-US" sz="2400" dirty="0" smtClean="0"/>
          </a:p>
          <a:p>
            <a:r>
              <a:rPr lang="en-US" sz="2400" dirty="0" smtClean="0"/>
              <a:t>S3 – by Mississippi to address raveling in gravel OGFC</a:t>
            </a:r>
          </a:p>
          <a:p>
            <a:r>
              <a:rPr lang="en-US" sz="2400" dirty="0" smtClean="0"/>
              <a:t>S4 – by Tennessee to address raveling in limestone OGFC</a:t>
            </a:r>
          </a:p>
          <a:p>
            <a:r>
              <a:rPr lang="en-US" sz="2400" dirty="0" smtClean="0"/>
              <a:t>S8 – by preservation group to address raveling in low RAP OGFC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85C810A-7521-4B96-8F12-407353D727BF}" type="slidenum">
              <a:rPr lang="en-US"/>
              <a:pPr/>
              <a:t>6</a:t>
            </a:fld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8467" y="6296025"/>
            <a:ext cx="38354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APAI – 12/2/08</a:t>
            </a:r>
          </a:p>
        </p:txBody>
      </p:sp>
      <p:sp>
        <p:nvSpPr>
          <p:cNvPr id="158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Preservation</a:t>
            </a:r>
            <a:endParaRPr lang="en-US" dirty="0"/>
          </a:p>
        </p:txBody>
      </p:sp>
      <p:sp>
        <p:nvSpPr>
          <p:cNvPr id="158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14512"/>
            <a:ext cx="8305800" cy="4433888"/>
          </a:xfrm>
        </p:spPr>
        <p:txBody>
          <a:bodyPr/>
          <a:lstStyle/>
          <a:p>
            <a:r>
              <a:rPr lang="en-US" sz="2400" dirty="0" smtClean="0"/>
              <a:t>W10 – by preservation group with slurry seal for life extension</a:t>
            </a:r>
          </a:p>
          <a:p>
            <a:r>
              <a:rPr lang="en-US" sz="2400" dirty="0" smtClean="0"/>
              <a:t>S9 – by preservation group with thin 4.75 mm inlay</a:t>
            </a:r>
          </a:p>
          <a:p>
            <a:r>
              <a:rPr lang="en-US" sz="2400" dirty="0" smtClean="0"/>
              <a:t>S10 – by preservation group with </a:t>
            </a:r>
            <a:r>
              <a:rPr lang="en-US" sz="2400" dirty="0" err="1" smtClean="0"/>
              <a:t>microsurfacing</a:t>
            </a:r>
            <a:endParaRPr lang="en-US" sz="2400" dirty="0" smtClean="0"/>
          </a:p>
          <a:p>
            <a:r>
              <a:rPr lang="en-US" sz="2400" dirty="0" smtClean="0"/>
              <a:t>S11 – by preservation group with chip seal(s)</a:t>
            </a:r>
          </a:p>
          <a:p>
            <a:r>
              <a:rPr lang="en-US" sz="2400" dirty="0" smtClean="0"/>
              <a:t>S12 – by preservation group with cape seal(s)</a:t>
            </a:r>
          </a:p>
          <a:p>
            <a:endParaRPr lang="en-US" sz="2400" dirty="0" smtClean="0"/>
          </a:p>
          <a:p>
            <a:r>
              <a:rPr lang="en-US" sz="2400" dirty="0" smtClean="0"/>
              <a:t>Note opportunity for many low cost 4.75 mm screenings mixes in the curves with sulfur, high fine RAP, etc.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23F57BDD-3D1A-4767-BC54-A64C373588FC}" type="slidenum">
              <a:rPr lang="en-US" smtClean="0"/>
              <a:pPr>
                <a:defRPr/>
              </a:pPr>
              <a:t>7</a:t>
            </a:fld>
            <a:endParaRPr lang="en-US" dirty="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Pavement Preservation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458200" cy="4433888"/>
          </a:xfrm>
        </p:spPr>
        <p:txBody>
          <a:bodyPr/>
          <a:lstStyle/>
          <a:p>
            <a:r>
              <a:rPr lang="en-US" dirty="0" smtClean="0"/>
              <a:t>Lower cost 4.75 mm ¾” screenings mixes</a:t>
            </a:r>
          </a:p>
          <a:p>
            <a:r>
              <a:rPr lang="en-US" dirty="0" smtClean="0"/>
              <a:t>Life cycle performance comparison study</a:t>
            </a:r>
          </a:p>
          <a:p>
            <a:pPr marL="1371600" lvl="1" indent="-457200"/>
            <a:r>
              <a:rPr lang="en-US" dirty="0" smtClean="0"/>
              <a:t>Thin overlays (virgin, high fine RAP, sulfur, etc.)</a:t>
            </a:r>
          </a:p>
          <a:p>
            <a:pPr marL="1371600" lvl="1" indent="-457200"/>
            <a:r>
              <a:rPr lang="en-US" dirty="0" err="1" smtClean="0"/>
              <a:t>Microsurfacing</a:t>
            </a:r>
            <a:endParaRPr lang="en-US" dirty="0" smtClean="0"/>
          </a:p>
          <a:p>
            <a:pPr marL="1371600" lvl="1" indent="-457200"/>
            <a:r>
              <a:rPr lang="en-US" dirty="0" smtClean="0"/>
              <a:t>Chip seal(s)</a:t>
            </a:r>
          </a:p>
          <a:p>
            <a:pPr marL="1371600" lvl="1" indent="-457200"/>
            <a:r>
              <a:rPr lang="en-US" dirty="0" smtClean="0"/>
              <a:t>Cape seal</a:t>
            </a:r>
          </a:p>
          <a:p>
            <a:r>
              <a:rPr lang="en-US" dirty="0" smtClean="0"/>
              <a:t>Scrub/slurry seals on badly raveled surfaces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85C810A-7521-4B96-8F12-407353D727BF}" type="slidenum">
              <a:rPr lang="en-US"/>
              <a:pPr/>
              <a:t>8</a:t>
            </a:fld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8467" y="6296025"/>
            <a:ext cx="38354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APAI – 12/2/08</a:t>
            </a:r>
          </a:p>
        </p:txBody>
      </p:sp>
      <p:sp>
        <p:nvSpPr>
          <p:cNvPr id="158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Structural Sections</a:t>
            </a:r>
            <a:endParaRPr lang="en-US" dirty="0"/>
          </a:p>
        </p:txBody>
      </p:sp>
      <p:sp>
        <p:nvSpPr>
          <p:cNvPr id="158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43112"/>
            <a:ext cx="8763000" cy="4433888"/>
          </a:xfrm>
        </p:spPr>
        <p:txBody>
          <a:bodyPr/>
          <a:lstStyle/>
          <a:p>
            <a:r>
              <a:rPr lang="en-US" sz="2400" dirty="0" smtClean="0"/>
              <a:t>N1 and N2 – by EGGE group for more green sections</a:t>
            </a:r>
          </a:p>
          <a:p>
            <a:r>
              <a:rPr lang="en-US" sz="2400" dirty="0" smtClean="0"/>
              <a:t>N3 or N4 – by EGGE group for </a:t>
            </a:r>
            <a:r>
              <a:rPr lang="en-US" sz="2400" dirty="0" err="1" smtClean="0"/>
              <a:t>Superpave</a:t>
            </a:r>
            <a:r>
              <a:rPr lang="en-US" sz="2400" dirty="0" smtClean="0"/>
              <a:t> WMA 30% RAP control</a:t>
            </a:r>
          </a:p>
          <a:p>
            <a:r>
              <a:rPr lang="en-US" sz="2400" dirty="0" smtClean="0"/>
              <a:t>N5 – by EGGE group for SMA over high mod binder over rich base</a:t>
            </a:r>
          </a:p>
          <a:p>
            <a:r>
              <a:rPr lang="en-US" sz="2400" dirty="0" smtClean="0"/>
              <a:t>N10 – by EGGE group for California rubber with PFC surface</a:t>
            </a:r>
          </a:p>
          <a:p>
            <a:r>
              <a:rPr lang="en-US" sz="2400" dirty="0" smtClean="0"/>
              <a:t>N12 and N13 – new structural by EGGE group for more sections</a:t>
            </a:r>
          </a:p>
          <a:p>
            <a:r>
              <a:rPr lang="en-US" sz="2400" dirty="0" smtClean="0"/>
              <a:t>S6 and S7 – new structural by EGGE group for more sections</a:t>
            </a:r>
          </a:p>
          <a:p>
            <a:r>
              <a:rPr lang="en-US" sz="2400" dirty="0" smtClean="0"/>
              <a:t>S12 – by Lake Asphalt for TLA/WMA/RAP package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85C810A-7521-4B96-8F12-407353D727BF}" type="slidenum">
              <a:rPr lang="en-US"/>
              <a:pPr/>
              <a:t>9</a:t>
            </a:fld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8467" y="6296025"/>
            <a:ext cx="38354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APAI – 12/2/08</a:t>
            </a:r>
          </a:p>
        </p:txBody>
      </p:sp>
      <p:sp>
        <p:nvSpPr>
          <p:cNvPr id="158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EGGE Section Possibilities</a:t>
            </a:r>
            <a:endParaRPr lang="en-US" dirty="0"/>
          </a:p>
        </p:txBody>
      </p:sp>
      <p:sp>
        <p:nvSpPr>
          <p:cNvPr id="158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763000" cy="4433888"/>
          </a:xfrm>
        </p:spPr>
        <p:txBody>
          <a:bodyPr/>
          <a:lstStyle/>
          <a:p>
            <a:r>
              <a:rPr lang="en-US" sz="2400" dirty="0" err="1" smtClean="0"/>
              <a:t>Superpave</a:t>
            </a:r>
            <a:r>
              <a:rPr lang="en-US" sz="2400" dirty="0" smtClean="0"/>
              <a:t> WMA 30% RAP control</a:t>
            </a:r>
          </a:p>
          <a:p>
            <a:r>
              <a:rPr lang="en-US" sz="2400" dirty="0" smtClean="0"/>
              <a:t>SMA over high mod binder over rich base</a:t>
            </a:r>
          </a:p>
          <a:p>
            <a:r>
              <a:rPr lang="en-US" sz="2400" dirty="0" smtClean="0"/>
              <a:t>California rubber with PFC surface</a:t>
            </a:r>
          </a:p>
          <a:p>
            <a:r>
              <a:rPr lang="en-US" sz="2400" dirty="0" smtClean="0"/>
              <a:t>Various types of In-place recycling</a:t>
            </a:r>
          </a:p>
          <a:p>
            <a:r>
              <a:rPr lang="en-US" sz="2400" dirty="0" smtClean="0"/>
              <a:t>SMA with </a:t>
            </a:r>
            <a:r>
              <a:rPr lang="en-US" sz="2400" dirty="0" err="1" smtClean="0"/>
              <a:t>iBind</a:t>
            </a:r>
            <a:r>
              <a:rPr lang="en-US" sz="2400" dirty="0" smtClean="0"/>
              <a:t> over high mod binder over rich base</a:t>
            </a:r>
          </a:p>
          <a:p>
            <a:r>
              <a:rPr lang="en-US" sz="2400" dirty="0" smtClean="0"/>
              <a:t>High RAP with both sulfur and TLA but </a:t>
            </a:r>
            <a:r>
              <a:rPr lang="en-US" sz="2400" smtClean="0"/>
              <a:t>zero virgin refined </a:t>
            </a:r>
            <a:r>
              <a:rPr lang="en-US" sz="2400" dirty="0" smtClean="0"/>
              <a:t>asphalt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24484</TotalTime>
  <Words>593</Words>
  <Application>Microsoft Office PowerPoint</Application>
  <PresentationFormat>On-screen Show (4:3)</PresentationFormat>
  <Paragraphs>97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Planning for the 2012 Research Cycle</vt:lpstr>
      <vt:lpstr>Timeline</vt:lpstr>
      <vt:lpstr>Traffic Continuation</vt:lpstr>
      <vt:lpstr>Mill / Inlay</vt:lpstr>
      <vt:lpstr>Rejuvination</vt:lpstr>
      <vt:lpstr>Preservation</vt:lpstr>
      <vt:lpstr>Pavement Preservation</vt:lpstr>
      <vt:lpstr>Structural Sections</vt:lpstr>
      <vt:lpstr>EGGE Section Possibilities</vt:lpstr>
    </vt:vector>
  </TitlesOfParts>
  <Company>Auburn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Slide</dc:title>
  <dc:creator>Auburn University</dc:creator>
  <cp:lastModifiedBy>Auburn University</cp:lastModifiedBy>
  <cp:revision>280</cp:revision>
  <dcterms:created xsi:type="dcterms:W3CDTF">2010-07-08T14:10:19Z</dcterms:created>
  <dcterms:modified xsi:type="dcterms:W3CDTF">2011-05-11T06:21:54Z</dcterms:modified>
</cp:coreProperties>
</file>