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513" r:id="rId2"/>
    <p:sldId id="514" r:id="rId3"/>
    <p:sldId id="521" r:id="rId4"/>
    <p:sldId id="524" r:id="rId5"/>
    <p:sldId id="523" r:id="rId6"/>
    <p:sldId id="517" r:id="rId7"/>
    <p:sldId id="510" r:id="rId8"/>
    <p:sldId id="470" r:id="rId9"/>
    <p:sldId id="472" r:id="rId10"/>
    <p:sldId id="522" r:id="rId11"/>
    <p:sldId id="518" r:id="rId12"/>
    <p:sldId id="511" r:id="rId13"/>
    <p:sldId id="520" r:id="rId14"/>
    <p:sldId id="525" r:id="rId15"/>
    <p:sldId id="519" r:id="rId16"/>
    <p:sldId id="386" r:id="rId17"/>
    <p:sldId id="512" r:id="rId18"/>
    <p:sldId id="504" r:id="rId19"/>
    <p:sldId id="515" r:id="rId2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37" autoAdjust="0"/>
  </p:normalViewPr>
  <p:slideViewPr>
    <p:cSldViewPr>
      <p:cViewPr varScale="1">
        <p:scale>
          <a:sx n="70" d="100"/>
          <a:sy n="70" d="100"/>
        </p:scale>
        <p:origin x="-108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968" y="-7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CC0ECD6E-F08E-42EC-9065-DFDECF7B5FB6}" type="datetimeFigureOut">
              <a:rPr lang="en-US"/>
              <a:pPr>
                <a:defRPr/>
              </a:pPr>
              <a:t>5/10/2011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0FCC51E-6107-4011-B092-4776FFE1C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5C69B144-A48E-4323-9DB2-3B38A88F9E0F}" type="datetimeFigureOut">
              <a:rPr lang="en-US"/>
              <a:pPr>
                <a:defRPr/>
              </a:pPr>
              <a:t>5/10/2011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1DBDD81-80B2-433A-AF77-F18EC68A0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Asphalt Technology Course</a:t>
            </a:r>
          </a:p>
        </p:txBody>
      </p:sp>
      <p:sp>
        <p:nvSpPr>
          <p:cNvPr id="3584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Introduction &amp; Overview</a:t>
            </a:r>
          </a:p>
        </p:txBody>
      </p:sp>
      <p:sp>
        <p:nvSpPr>
          <p:cNvPr id="3584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E8FBAD-129D-4936-A4CD-775C62B7832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5845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CB3D1AEC-172C-45DC-9AF3-5CBAF5B90474}" type="slidenum">
              <a:rPr lang="en-US" sz="1300"/>
              <a:pPr algn="r"/>
              <a:t>1</a:t>
            </a:fld>
            <a:endParaRPr lang="en-US" sz="1300" dirty="0"/>
          </a:p>
        </p:txBody>
      </p:sp>
      <p:sp>
        <p:nvSpPr>
          <p:cNvPr id="358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Asphalt Technology Course</a:t>
            </a:r>
          </a:p>
        </p:txBody>
      </p:sp>
      <p:sp>
        <p:nvSpPr>
          <p:cNvPr id="3686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Introduction &amp; Overview</a:t>
            </a:r>
          </a:p>
        </p:txBody>
      </p:sp>
      <p:sp>
        <p:nvSpPr>
          <p:cNvPr id="3686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4FF70A-3727-4BC1-B3BA-ED673349C656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6869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6661" tIns="48331" rIns="96661" bIns="48331"/>
          <a:lstStyle/>
          <a:p>
            <a:pPr algn="l"/>
            <a:r>
              <a:rPr lang="en-US" sz="1300" dirty="0"/>
              <a:t>Asphalt Technology Course</a:t>
            </a:r>
          </a:p>
        </p:txBody>
      </p:sp>
      <p:sp>
        <p:nvSpPr>
          <p:cNvPr id="36870" name="Rectangle 6"/>
          <p:cNvSpPr txBox="1">
            <a:spLocks noGrp="1" noChangeArrowheads="1"/>
          </p:cNvSpPr>
          <p:nvPr/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6661" tIns="48331" rIns="96661" bIns="48331" anchor="b"/>
          <a:lstStyle/>
          <a:p>
            <a:pPr algn="l"/>
            <a:r>
              <a:rPr lang="en-US" sz="1300" dirty="0"/>
              <a:t>Introduction</a:t>
            </a:r>
          </a:p>
        </p:txBody>
      </p:sp>
      <p:sp>
        <p:nvSpPr>
          <p:cNvPr id="36871" name="Rectangle 7"/>
          <p:cNvSpPr txBox="1">
            <a:spLocks noGrp="1" noChangeArrowheads="1"/>
          </p:cNvSpPr>
          <p:nvPr/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6661" tIns="48331" rIns="96661" bIns="48331" anchor="b"/>
          <a:lstStyle/>
          <a:p>
            <a:pPr algn="r"/>
            <a:fld id="{00C005F9-70F5-4EE4-B8AA-313A33FCA168}" type="slidenum">
              <a:rPr lang="en-US" sz="1300"/>
              <a:pPr algn="r"/>
              <a:t>2</a:t>
            </a:fld>
            <a:endParaRPr lang="en-US" sz="1300" dirty="0"/>
          </a:p>
        </p:txBody>
      </p:sp>
      <p:sp>
        <p:nvSpPr>
          <p:cNvPr id="368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Asphalt Technology Course</a:t>
            </a:r>
          </a:p>
        </p:txBody>
      </p:sp>
      <p:sp>
        <p:nvSpPr>
          <p:cNvPr id="3686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Introduction &amp; Overview</a:t>
            </a:r>
          </a:p>
        </p:txBody>
      </p:sp>
      <p:sp>
        <p:nvSpPr>
          <p:cNvPr id="3686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4FF70A-3727-4BC1-B3BA-ED673349C656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6869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6661" tIns="48331" rIns="96661" bIns="48331"/>
          <a:lstStyle/>
          <a:p>
            <a:pPr algn="l"/>
            <a:r>
              <a:rPr lang="en-US" sz="1300" dirty="0"/>
              <a:t>Asphalt Technology Course</a:t>
            </a:r>
          </a:p>
        </p:txBody>
      </p:sp>
      <p:sp>
        <p:nvSpPr>
          <p:cNvPr id="36870" name="Rectangle 6"/>
          <p:cNvSpPr txBox="1">
            <a:spLocks noGrp="1" noChangeArrowheads="1"/>
          </p:cNvSpPr>
          <p:nvPr/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6661" tIns="48331" rIns="96661" bIns="48331" anchor="b"/>
          <a:lstStyle/>
          <a:p>
            <a:pPr algn="l"/>
            <a:r>
              <a:rPr lang="en-US" sz="1300" dirty="0"/>
              <a:t>Introduction</a:t>
            </a:r>
          </a:p>
        </p:txBody>
      </p:sp>
      <p:sp>
        <p:nvSpPr>
          <p:cNvPr id="36871" name="Rectangle 7"/>
          <p:cNvSpPr txBox="1">
            <a:spLocks noGrp="1" noChangeArrowheads="1"/>
          </p:cNvSpPr>
          <p:nvPr/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6661" tIns="48331" rIns="96661" bIns="48331" anchor="b"/>
          <a:lstStyle/>
          <a:p>
            <a:pPr algn="r"/>
            <a:fld id="{00C005F9-70F5-4EE4-B8AA-313A33FCA168}" type="slidenum">
              <a:rPr lang="en-US" sz="1300"/>
              <a:pPr algn="r"/>
              <a:t>3</a:t>
            </a:fld>
            <a:endParaRPr lang="en-US" sz="1300" dirty="0"/>
          </a:p>
        </p:txBody>
      </p:sp>
      <p:sp>
        <p:nvSpPr>
          <p:cNvPr id="368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Asphalt Technology Course</a:t>
            </a:r>
          </a:p>
        </p:txBody>
      </p:sp>
      <p:sp>
        <p:nvSpPr>
          <p:cNvPr id="3686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Introduction &amp; Overview</a:t>
            </a:r>
          </a:p>
        </p:txBody>
      </p:sp>
      <p:sp>
        <p:nvSpPr>
          <p:cNvPr id="3686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4FF70A-3727-4BC1-B3BA-ED673349C656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6869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6661" tIns="48331" rIns="96661" bIns="48331"/>
          <a:lstStyle/>
          <a:p>
            <a:pPr algn="l"/>
            <a:r>
              <a:rPr lang="en-US" sz="1300" dirty="0"/>
              <a:t>Asphalt Technology Course</a:t>
            </a:r>
          </a:p>
        </p:txBody>
      </p:sp>
      <p:sp>
        <p:nvSpPr>
          <p:cNvPr id="36870" name="Rectangle 6"/>
          <p:cNvSpPr txBox="1">
            <a:spLocks noGrp="1" noChangeArrowheads="1"/>
          </p:cNvSpPr>
          <p:nvPr/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6661" tIns="48331" rIns="96661" bIns="48331" anchor="b"/>
          <a:lstStyle/>
          <a:p>
            <a:pPr algn="l"/>
            <a:r>
              <a:rPr lang="en-US" sz="1300" dirty="0"/>
              <a:t>Introduction</a:t>
            </a:r>
          </a:p>
        </p:txBody>
      </p:sp>
      <p:sp>
        <p:nvSpPr>
          <p:cNvPr id="36871" name="Rectangle 7"/>
          <p:cNvSpPr txBox="1">
            <a:spLocks noGrp="1" noChangeArrowheads="1"/>
          </p:cNvSpPr>
          <p:nvPr/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6661" tIns="48331" rIns="96661" bIns="48331" anchor="b"/>
          <a:lstStyle/>
          <a:p>
            <a:pPr algn="r"/>
            <a:fld id="{00C005F9-70F5-4EE4-B8AA-313A33FCA168}" type="slidenum">
              <a:rPr lang="en-US" sz="1300"/>
              <a:pPr algn="r"/>
              <a:t>10</a:t>
            </a:fld>
            <a:endParaRPr lang="en-US" sz="1300" dirty="0"/>
          </a:p>
        </p:txBody>
      </p:sp>
      <p:sp>
        <p:nvSpPr>
          <p:cNvPr id="368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Asphalt Technology Course</a:t>
            </a:r>
          </a:p>
        </p:txBody>
      </p:sp>
      <p:sp>
        <p:nvSpPr>
          <p:cNvPr id="5734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Introduction &amp; Overview</a:t>
            </a:r>
          </a:p>
        </p:txBody>
      </p:sp>
      <p:sp>
        <p:nvSpPr>
          <p:cNvPr id="5734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A5EE7A-5A2F-4013-9037-C83FFC6F0B78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7349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6661" tIns="48331" rIns="96661" bIns="48331"/>
          <a:lstStyle/>
          <a:p>
            <a:pPr algn="l"/>
            <a:r>
              <a:rPr lang="en-US" sz="1300" dirty="0"/>
              <a:t>Asphalt Technology Course</a:t>
            </a:r>
          </a:p>
        </p:txBody>
      </p:sp>
      <p:sp>
        <p:nvSpPr>
          <p:cNvPr id="57350" name="Rectangle 6"/>
          <p:cNvSpPr txBox="1">
            <a:spLocks noGrp="1" noChangeArrowheads="1"/>
          </p:cNvSpPr>
          <p:nvPr/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6661" tIns="48331" rIns="96661" bIns="48331" anchor="b"/>
          <a:lstStyle/>
          <a:p>
            <a:pPr algn="l"/>
            <a:r>
              <a:rPr lang="en-US" sz="1300" dirty="0"/>
              <a:t>Introduction</a:t>
            </a:r>
          </a:p>
        </p:txBody>
      </p:sp>
      <p:sp>
        <p:nvSpPr>
          <p:cNvPr id="57351" name="Rectangle 7"/>
          <p:cNvSpPr txBox="1">
            <a:spLocks noGrp="1" noChangeArrowheads="1"/>
          </p:cNvSpPr>
          <p:nvPr/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6661" tIns="48331" rIns="96661" bIns="48331" anchor="b"/>
          <a:lstStyle/>
          <a:p>
            <a:pPr algn="r"/>
            <a:fld id="{8ED20C0E-6983-4E85-8729-F8318D968F63}" type="slidenum">
              <a:rPr lang="en-US" sz="1300"/>
              <a:pPr algn="r"/>
              <a:t>19</a:t>
            </a:fld>
            <a:endParaRPr lang="en-US" sz="1300" dirty="0"/>
          </a:p>
        </p:txBody>
      </p:sp>
      <p:sp>
        <p:nvSpPr>
          <p:cNvPr id="573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1492E03-5CDB-4505-9CE7-FEBB39450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4B34D-DE1D-44EB-8D72-7B67BEBD46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170AD-23C2-47D7-82A8-168A6878F6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E9339-11AE-4054-8EC3-32E101BF0C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4AB5D-01CB-4711-BBA6-57094C4C8B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44134-2DB8-4BFA-A8A0-F117205B01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4FE65-B7DC-426A-8BA7-2C802F3E6B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3102A-66E7-43C7-990E-A0042AE1CB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2119E-358D-48A5-BF50-EDF7BEF36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85940-5A59-47BC-8CDC-B0DAA557F5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6B5E4-53C6-476E-983A-D06BC9E1AF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810000"/>
            <a:ext cx="9144000" cy="304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61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3124200"/>
          </a:xfrm>
          <a:prstGeom prst="rect">
            <a:avLst/>
          </a:prstGeom>
          <a:gradFill>
            <a:gsLst>
              <a:gs pos="19000">
                <a:schemeClr val="tx1"/>
              </a:gs>
              <a:gs pos="55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10E2835D-07AD-4512-8E8D-A414269A84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" name="Picture 9" descr="NCAT 25th logo for black bkgd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467600" y="5732344"/>
            <a:ext cx="1524000" cy="969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charset="0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/>
          </p:cNvSpPr>
          <p:nvPr/>
        </p:nvSpPr>
        <p:spPr bwMode="auto">
          <a:xfrm>
            <a:off x="715916" y="1405719"/>
            <a:ext cx="7772400" cy="388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ctr"/>
          <a:lstStyle/>
          <a:p>
            <a:pPr eaLnBrk="0" hangingPunct="0"/>
            <a:r>
              <a:rPr lang="en-US" sz="4800" dirty="0" smtClean="0">
                <a:solidFill>
                  <a:schemeClr val="bg1"/>
                </a:solidFill>
                <a:latin typeface="Calibri" pitchFamily="34" charset="0"/>
              </a:rPr>
              <a:t>Optimizing the Durability and Functionality of PFC Surfaces</a:t>
            </a:r>
          </a:p>
          <a:p>
            <a:pPr eaLnBrk="0" hangingPunct="0"/>
            <a:endParaRPr lang="en-US" sz="4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eaLnBrk="0" hangingPunct="0"/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</a:rPr>
              <a:t>Don Watson</a:t>
            </a:r>
          </a:p>
          <a:p>
            <a:pPr eaLnBrk="0" hangingPunct="0"/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</a:rPr>
              <a:t>Test Track Sponsor Meeting</a:t>
            </a:r>
          </a:p>
          <a:p>
            <a:pPr eaLnBrk="0" hangingPunct="0"/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</a:rPr>
              <a:t>May 11, 2011</a:t>
            </a:r>
            <a:endParaRPr lang="en-US" sz="32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92E03-5CDB-4505-9CE7-FEBB39450D3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00200"/>
            <a:ext cx="8229600" cy="5638800"/>
          </a:xfrm>
        </p:spPr>
        <p:txBody>
          <a:bodyPr lIns="92075" tIns="46038" rIns="92075" bIns="46038"/>
          <a:lstStyle/>
          <a:p>
            <a:pPr lvl="1" eaLnBrk="1" hangingPunct="1"/>
            <a:r>
              <a:rPr lang="en-US" sz="3200" dirty="0" smtClean="0">
                <a:latin typeface="Calibri" pitchFamily="34" charset="0"/>
              </a:rPr>
              <a:t>Permeability</a:t>
            </a:r>
            <a:endParaRPr lang="en-US" sz="3200" dirty="0" smtClean="0">
              <a:latin typeface="Calibri" pitchFamily="34" charset="0"/>
            </a:endParaRPr>
          </a:p>
          <a:p>
            <a:pPr lvl="1" eaLnBrk="1" hangingPunct="1"/>
            <a:r>
              <a:rPr lang="en-US" sz="3200" dirty="0" smtClean="0">
                <a:latin typeface="Calibri" pitchFamily="34" charset="0"/>
              </a:rPr>
              <a:t>Smoothness</a:t>
            </a:r>
          </a:p>
          <a:p>
            <a:pPr lvl="1" eaLnBrk="1" hangingPunct="1"/>
            <a:r>
              <a:rPr lang="en-US" sz="3200" dirty="0" smtClean="0">
                <a:latin typeface="Calibri" pitchFamily="34" charset="0"/>
              </a:rPr>
              <a:t>Structural Value</a:t>
            </a:r>
            <a:r>
              <a:rPr lang="en-US" sz="3200" dirty="0" smtClean="0">
                <a:latin typeface="Calibri" pitchFamily="34" charset="0"/>
              </a:rPr>
              <a:t>	</a:t>
            </a:r>
            <a:endParaRPr lang="en-US" sz="3200" dirty="0" smtClean="0">
              <a:latin typeface="Calibri" pitchFamily="34" charset="0"/>
            </a:endParaRPr>
          </a:p>
          <a:p>
            <a:pPr eaLnBrk="1" hangingPunct="1"/>
            <a:endParaRPr lang="en-US" sz="4400" dirty="0" smtClean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685800"/>
            <a:ext cx="464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Calibri" pitchFamily="34" charset="0"/>
              </a:rPr>
              <a:t>Functionality Issues</a:t>
            </a:r>
          </a:p>
          <a:p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1E9339-11AE-4054-8EC3-32E101BF0CF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Permeability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92E03-5CDB-4505-9CE7-FEBB39450D3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82169"/>
            <a:ext cx="8080374" cy="5875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dirty="0" smtClean="0"/>
              <a:t>Same Mix Drains Better at 1¼”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00192" y="5297269"/>
            <a:ext cx="10438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N1 - ¾”</a:t>
            </a:r>
          </a:p>
          <a:p>
            <a:pPr algn="ctr"/>
            <a:r>
              <a:rPr lang="en-US" b="1" dirty="0" smtClean="0"/>
              <a:t>Bonded</a:t>
            </a:r>
            <a:endParaRPr lang="en-US" b="1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67942" y="5187733"/>
            <a:ext cx="9925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N2 - ¾”</a:t>
            </a:r>
          </a:p>
          <a:p>
            <a:pPr algn="ctr"/>
            <a:r>
              <a:rPr lang="en-US" b="1" dirty="0" smtClean="0"/>
              <a:t>Tacked</a:t>
            </a:r>
            <a:endParaRPr lang="en-US" b="1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543800" y="3163669"/>
            <a:ext cx="11079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S8 - 1¼”</a:t>
            </a:r>
          </a:p>
          <a:p>
            <a:pPr algn="ctr"/>
            <a:r>
              <a:rPr lang="en-US" b="1" dirty="0" smtClean="0"/>
              <a:t>Tacked</a:t>
            </a:r>
            <a:endParaRPr lang="en-US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1E9339-11AE-4054-8EC3-32E101BF0CF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Smoothness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92E03-5CDB-4505-9CE7-FEBB39450D3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Smoothness with Traffic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A3102A-66E7-43C7-990E-A0042AE1CB7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7747176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Structural Value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92E03-5CDB-4505-9CE7-FEBB39450D3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Structural Contribution of OGFC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088" y="1535113"/>
            <a:ext cx="9045575" cy="3954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152400" y="1355725"/>
            <a:ext cx="1828799" cy="4283075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1E9339-11AE-4054-8EC3-32E101BF0CF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/>
          <a:lstStyle/>
          <a:p>
            <a:r>
              <a:rPr lang="en-US" dirty="0" smtClean="0"/>
              <a:t>Similar Rutting Performance</a:t>
            </a:r>
            <a:endParaRPr lang="en-US" baseline="-25000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914400" y="990600"/>
            <a:ext cx="7620000" cy="5819776"/>
            <a:chOff x="609600" y="762000"/>
            <a:chExt cx="7924800" cy="6048376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9600" y="881058"/>
              <a:ext cx="7924800" cy="5748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7110" name="Rectangle 4"/>
            <p:cNvSpPr>
              <a:spLocks noChangeArrowheads="1"/>
            </p:cNvSpPr>
            <p:nvPr/>
          </p:nvSpPr>
          <p:spPr bwMode="auto">
            <a:xfrm>
              <a:off x="1219200" y="762000"/>
              <a:ext cx="1414464" cy="6048376"/>
            </a:xfrm>
            <a:prstGeom prst="rect">
              <a:avLst/>
            </a:prstGeom>
            <a:noFill/>
            <a:ln w="76200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1E9339-11AE-4054-8EC3-32E101BF0CF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dirty="0" smtClean="0"/>
              <a:t>Similar Strain Response</a:t>
            </a:r>
          </a:p>
        </p:txBody>
      </p:sp>
      <p:pic>
        <p:nvPicPr>
          <p:cNvPr id="48132" name="Picture 2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9075" y="1041400"/>
            <a:ext cx="8748713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5670550" y="3576638"/>
            <a:ext cx="1196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50% RAP</a:t>
            </a:r>
          </a:p>
        </p:txBody>
      </p:sp>
      <p:sp>
        <p:nvSpPr>
          <p:cNvPr id="48134" name="Text Box 4"/>
          <p:cNvSpPr txBox="1">
            <a:spLocks noChangeArrowheads="1"/>
          </p:cNvSpPr>
          <p:nvPr/>
        </p:nvSpPr>
        <p:spPr bwMode="auto">
          <a:xfrm>
            <a:off x="5673725" y="2128838"/>
            <a:ext cx="1539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Virgin Mixes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620000" y="3867152"/>
            <a:ext cx="1524000" cy="533400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1E9339-11AE-4054-8EC3-32E101BF0CF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752600" y="1828800"/>
          <a:ext cx="1462088" cy="4038600"/>
        </p:xfrm>
        <a:graphic>
          <a:graphicData uri="http://schemas.openxmlformats.org/presentationml/2006/ole">
            <p:oleObj spid="_x0000_s1026" name="Clip" r:id="rId4" imgW="1203120" imgH="3322080" progId="">
              <p:embed/>
            </p:oleObj>
          </a:graphicData>
        </a:graphic>
      </p:graphicFrame>
      <p:sp>
        <p:nvSpPr>
          <p:cNvPr id="4100" name="Rounded Rectangular Callout 6"/>
          <p:cNvSpPr>
            <a:spLocks noChangeArrowheads="1"/>
          </p:cNvSpPr>
          <p:nvPr/>
        </p:nvSpPr>
        <p:spPr bwMode="auto">
          <a:xfrm>
            <a:off x="3698875" y="550863"/>
            <a:ext cx="3548063" cy="1250950"/>
          </a:xfrm>
          <a:prstGeom prst="wedgeRoundRectCallout">
            <a:avLst>
              <a:gd name="adj1" fmla="val -58458"/>
              <a:gd name="adj2" fmla="val 111269"/>
              <a:gd name="adj3" fmla="val 16667"/>
            </a:avLst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l"/>
            <a:endParaRPr lang="en-US" sz="3200"/>
          </a:p>
        </p:txBody>
      </p:sp>
      <p:sp>
        <p:nvSpPr>
          <p:cNvPr id="4101" name="TextBox 7"/>
          <p:cNvSpPr txBox="1">
            <a:spLocks noChangeArrowheads="1"/>
          </p:cNvSpPr>
          <p:nvPr/>
        </p:nvSpPr>
        <p:spPr bwMode="auto">
          <a:xfrm>
            <a:off x="3773488" y="739775"/>
            <a:ext cx="34321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4400" dirty="0"/>
              <a:t>Questions??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1E9339-11AE-4054-8EC3-32E101BF0CF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Objective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90600"/>
            <a:ext cx="8229600" cy="5638800"/>
          </a:xfrm>
        </p:spPr>
        <p:txBody>
          <a:bodyPr lIns="92075" tIns="46038" rIns="92075" bIns="46038"/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Durability Issues</a:t>
            </a:r>
          </a:p>
          <a:p>
            <a:pPr lvl="1" eaLnBrk="1" hangingPunct="1"/>
            <a:r>
              <a:rPr lang="en-US" sz="3200" dirty="0" smtClean="0">
                <a:latin typeface="Calibri" pitchFamily="34" charset="0"/>
              </a:rPr>
              <a:t>Raveling</a:t>
            </a:r>
          </a:p>
          <a:p>
            <a:pPr lvl="1" eaLnBrk="1" hangingPunct="1"/>
            <a:r>
              <a:rPr lang="en-US" sz="3200" dirty="0" smtClean="0">
                <a:latin typeface="Calibri" pitchFamily="34" charset="0"/>
              </a:rPr>
              <a:t>Crack Resistance</a:t>
            </a:r>
            <a:endParaRPr lang="en-US" sz="3200" dirty="0" smtClean="0">
              <a:latin typeface="Calibri" pitchFamily="34" charset="0"/>
            </a:endParaRPr>
          </a:p>
          <a:p>
            <a:pPr eaLnBrk="1" hangingPunct="1"/>
            <a:r>
              <a:rPr lang="en-US" dirty="0" smtClean="0">
                <a:latin typeface="Calibri" pitchFamily="34" charset="0"/>
              </a:rPr>
              <a:t>Functionality </a:t>
            </a:r>
            <a:r>
              <a:rPr lang="en-US" dirty="0" smtClean="0">
                <a:latin typeface="Calibri" pitchFamily="34" charset="0"/>
              </a:rPr>
              <a:t>Issues</a:t>
            </a:r>
          </a:p>
          <a:p>
            <a:pPr lvl="1" eaLnBrk="1" hangingPunct="1"/>
            <a:r>
              <a:rPr lang="en-US" sz="3200" dirty="0" smtClean="0">
                <a:latin typeface="Calibri" pitchFamily="34" charset="0"/>
              </a:rPr>
              <a:t>Permeability</a:t>
            </a:r>
            <a:endParaRPr lang="en-US" sz="3200" dirty="0" smtClean="0">
              <a:latin typeface="Calibri" pitchFamily="34" charset="0"/>
            </a:endParaRPr>
          </a:p>
          <a:p>
            <a:pPr lvl="1" eaLnBrk="1" hangingPunct="1"/>
            <a:r>
              <a:rPr lang="en-US" sz="3200" dirty="0" smtClean="0">
                <a:latin typeface="Calibri" pitchFamily="34" charset="0"/>
              </a:rPr>
              <a:t>Smoothness</a:t>
            </a:r>
          </a:p>
          <a:p>
            <a:pPr lvl="1" eaLnBrk="1" hangingPunct="1"/>
            <a:r>
              <a:rPr lang="en-US" sz="3200" dirty="0" smtClean="0">
                <a:latin typeface="Calibri" pitchFamily="34" charset="0"/>
              </a:rPr>
              <a:t>Structural Value</a:t>
            </a:r>
            <a:r>
              <a:rPr lang="en-US" sz="3200" dirty="0" smtClean="0">
                <a:latin typeface="Calibri" pitchFamily="34" charset="0"/>
              </a:rPr>
              <a:t>	</a:t>
            </a:r>
            <a:endParaRPr lang="en-US" sz="3200" dirty="0" smtClean="0">
              <a:latin typeface="Calibri" pitchFamily="34" charset="0"/>
            </a:endParaRPr>
          </a:p>
          <a:p>
            <a:pPr eaLnBrk="1" hangingPunct="1"/>
            <a:endParaRPr lang="en-US" dirty="0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1E9339-11AE-4054-8EC3-32E101BF0CF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600200"/>
            <a:ext cx="8229600" cy="5638800"/>
          </a:xfrm>
        </p:spPr>
        <p:txBody>
          <a:bodyPr lIns="92075" tIns="46038" rIns="92075" bIns="46038"/>
          <a:lstStyle/>
          <a:p>
            <a:pPr lvl="1" eaLnBrk="1" hangingPunct="1"/>
            <a:r>
              <a:rPr lang="en-US" sz="3200" dirty="0" smtClean="0">
                <a:latin typeface="Calibri" pitchFamily="34" charset="0"/>
              </a:rPr>
              <a:t>Raveling</a:t>
            </a:r>
          </a:p>
          <a:p>
            <a:pPr lvl="1" eaLnBrk="1" hangingPunct="1"/>
            <a:r>
              <a:rPr lang="en-US" sz="3200" dirty="0" smtClean="0">
                <a:latin typeface="Calibri" pitchFamily="34" charset="0"/>
              </a:rPr>
              <a:t>Crack Resistance</a:t>
            </a:r>
          </a:p>
          <a:p>
            <a:pPr eaLnBrk="1" hangingPunct="1"/>
            <a:endParaRPr lang="en-US" sz="4400" dirty="0" smtClean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685800"/>
            <a:ext cx="5867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Calibri" pitchFamily="34" charset="0"/>
              </a:rPr>
              <a:t>Durability Issues</a:t>
            </a:r>
          </a:p>
          <a:p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1E9339-11AE-4054-8EC3-32E101BF0CF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/>
          <a:srcRect t="13011"/>
          <a:stretch>
            <a:fillRect/>
          </a:stretch>
        </p:blipFill>
        <p:spPr bwMode="auto">
          <a:xfrm>
            <a:off x="1524000" y="1219200"/>
            <a:ext cx="6235699" cy="45853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1E9339-11AE-4054-8EC3-32E101BF0CF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76600" y="304800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Raveling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Texture with Traffic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A3102A-66E7-43C7-990E-A0042AE1CB7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47800"/>
            <a:ext cx="7059206" cy="424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Crack Resistance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92E03-5CDB-4505-9CE7-FEBB39450D3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PFC Surface Cracks (Tack Method)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85914"/>
            <a:ext cx="9144000" cy="4433887"/>
          </a:xfrm>
        </p:spPr>
        <p:txBody>
          <a:bodyPr/>
          <a:lstStyle/>
          <a:p>
            <a:r>
              <a:rPr lang="en-US" dirty="0" smtClean="0"/>
              <a:t>2006 crack susceptible dense </a:t>
            </a:r>
            <a:r>
              <a:rPr lang="en-US" dirty="0" err="1" smtClean="0"/>
              <a:t>Superpave</a:t>
            </a:r>
            <a:r>
              <a:rPr lang="en-US" dirty="0" smtClean="0"/>
              <a:t> mix</a:t>
            </a:r>
          </a:p>
          <a:p>
            <a:pPr lvl="1"/>
            <a:r>
              <a:rPr lang="en-US" dirty="0" smtClean="0"/>
              <a:t>Surface cracks after 1.9M ESALs (Rehab at 5.6M)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2009 PFC surface placed with conventional tack</a:t>
            </a:r>
          </a:p>
          <a:p>
            <a:pPr lvl="1"/>
            <a:r>
              <a:rPr lang="en-US" dirty="0" smtClean="0"/>
              <a:t>Surface cracks after 2.2M (cracking/pumping at 8.2M)</a:t>
            </a:r>
          </a:p>
          <a:p>
            <a:r>
              <a:rPr lang="en-US" dirty="0" smtClean="0"/>
              <a:t>2009 bonded PFC surface placed with spray paver</a:t>
            </a:r>
          </a:p>
          <a:p>
            <a:pPr lvl="1"/>
            <a:r>
              <a:rPr lang="en-US" dirty="0" smtClean="0"/>
              <a:t>Surface cracks after 4.1M (looks </a:t>
            </a:r>
            <a:r>
              <a:rPr lang="en-US" dirty="0" smtClean="0"/>
              <a:t>good </a:t>
            </a:r>
            <a:r>
              <a:rPr lang="en-US" dirty="0" smtClean="0"/>
              <a:t>at 8.2M)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1E9339-11AE-4054-8EC3-32E101BF0CF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dirty="0" smtClean="0"/>
              <a:t>OGFC Surface Cracks (Tack Method)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838201" y="1524000"/>
            <a:ext cx="7315200" cy="4648199"/>
            <a:chOff x="1297143" y="1524000"/>
            <a:chExt cx="7618257" cy="4800141"/>
          </a:xfrm>
        </p:grpSpPr>
        <p:pic>
          <p:nvPicPr>
            <p:cNvPr id="5" name="Picture 4" descr="N1 takes longer to dry than N2.jpg"/>
            <p:cNvPicPr>
              <a:picLocks noChangeAspect="1"/>
            </p:cNvPicPr>
            <p:nvPr/>
          </p:nvPicPr>
          <p:blipFill>
            <a:blip r:embed="rId2" cstate="screen"/>
            <a:srcRect t="7724"/>
            <a:stretch>
              <a:fillRect/>
            </a:stretch>
          </p:blipFill>
          <p:spPr>
            <a:xfrm>
              <a:off x="1297143" y="1524000"/>
              <a:ext cx="6502400" cy="4800141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 rot="16200000" flipH="1">
              <a:off x="4991100" y="3390900"/>
              <a:ext cx="3429000" cy="2133600"/>
            </a:xfrm>
            <a:prstGeom prst="straightConnector1">
              <a:avLst/>
            </a:prstGeom>
            <a:ln w="76200">
              <a:solidFill>
                <a:srgbClr val="FFFF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16200000" flipH="1">
              <a:off x="5257800" y="2362200"/>
              <a:ext cx="533400" cy="381000"/>
            </a:xfrm>
            <a:prstGeom prst="straightConnector1">
              <a:avLst/>
            </a:prstGeom>
            <a:ln w="38100">
              <a:solidFill>
                <a:srgbClr val="FFFF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5448296" y="2282605"/>
              <a:ext cx="2514820" cy="667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</a:rPr>
                <a:t>Conventional Tack</a:t>
              </a:r>
              <a:endParaRPr lang="en-US" b="1" dirty="0">
                <a:solidFill>
                  <a:srgbClr val="FFFF00"/>
                </a:solidFill>
              </a:endParaRPr>
            </a:p>
            <a:p>
              <a:r>
                <a:rPr lang="en-US" b="1" dirty="0">
                  <a:solidFill>
                    <a:srgbClr val="FFFF00"/>
                  </a:solidFill>
                </a:rPr>
                <a:t>                                    </a:t>
              </a: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6629400" y="3864114"/>
              <a:ext cx="2286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srgbClr val="FFFF00"/>
                  </a:solidFill>
                </a:rPr>
                <a:t>Bonded</a:t>
              </a:r>
              <a:endParaRPr lang="en-US" sz="2000" b="1" dirty="0">
                <a:solidFill>
                  <a:srgbClr val="FFFF00"/>
                </a:solidFill>
              </a:endParaRPr>
            </a:p>
            <a:p>
              <a:r>
                <a:rPr lang="en-US" sz="2000" b="1" dirty="0">
                  <a:solidFill>
                    <a:srgbClr val="FFFF00"/>
                  </a:solidFill>
                </a:rPr>
                <a:t>                                    </a:t>
              </a:r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1E9339-11AE-4054-8EC3-32E101BF0CF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dirty="0" smtClean="0"/>
              <a:t>5/2/2011 Crack Maps (N2 / N1)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701040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502025"/>
            <a:ext cx="701040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1E9339-11AE-4054-8EC3-32E101BF0CF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29639</TotalTime>
  <Words>247</Words>
  <Application>Microsoft Office PowerPoint</Application>
  <PresentationFormat>On-screen Show (4:3)</PresentationFormat>
  <Paragraphs>101</Paragraphs>
  <Slides>19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Clip</vt:lpstr>
      <vt:lpstr>Slide 1</vt:lpstr>
      <vt:lpstr>Objective</vt:lpstr>
      <vt:lpstr>Slide 3</vt:lpstr>
      <vt:lpstr>Slide 4</vt:lpstr>
      <vt:lpstr>Change in Texture with Traffic</vt:lpstr>
      <vt:lpstr>Crack Resistance</vt:lpstr>
      <vt:lpstr>PFC Surface Cracks (Tack Method)</vt:lpstr>
      <vt:lpstr>OGFC Surface Cracks (Tack Method)</vt:lpstr>
      <vt:lpstr>5/2/2011 Crack Maps (N2 / N1)</vt:lpstr>
      <vt:lpstr>Slide 10</vt:lpstr>
      <vt:lpstr>Permeability</vt:lpstr>
      <vt:lpstr>Same Mix Drains Better at 1¼”</vt:lpstr>
      <vt:lpstr>Smoothness</vt:lpstr>
      <vt:lpstr>Change in Smoothness with Traffic</vt:lpstr>
      <vt:lpstr>Structural Value</vt:lpstr>
      <vt:lpstr>Structural Contribution of OGFC</vt:lpstr>
      <vt:lpstr>Similar Rutting Performance</vt:lpstr>
      <vt:lpstr>Similar Strain Response</vt:lpstr>
      <vt:lpstr>Slide 19</vt:lpstr>
    </vt:vector>
  </TitlesOfParts>
  <Company>Auburn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Slide</dc:title>
  <dc:creator>Auburn University</dc:creator>
  <cp:lastModifiedBy>Donald Watson</cp:lastModifiedBy>
  <cp:revision>268</cp:revision>
  <dcterms:created xsi:type="dcterms:W3CDTF">2010-07-08T14:10:19Z</dcterms:created>
  <dcterms:modified xsi:type="dcterms:W3CDTF">2011-05-11T06:37:24Z</dcterms:modified>
</cp:coreProperties>
</file>