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363" r:id="rId3"/>
    <p:sldId id="364" r:id="rId4"/>
    <p:sldId id="258" r:id="rId5"/>
    <p:sldId id="259" r:id="rId6"/>
    <p:sldId id="260" r:id="rId7"/>
    <p:sldId id="366" r:id="rId8"/>
    <p:sldId id="367" r:id="rId9"/>
    <p:sldId id="369" r:id="rId10"/>
    <p:sldId id="370" r:id="rId11"/>
    <p:sldId id="337" r:id="rId12"/>
    <p:sldId id="303" r:id="rId13"/>
    <p:sldId id="311" r:id="rId14"/>
    <p:sldId id="320" r:id="rId15"/>
    <p:sldId id="338" r:id="rId16"/>
    <p:sldId id="339" r:id="rId17"/>
    <p:sldId id="335" r:id="rId18"/>
    <p:sldId id="336" r:id="rId19"/>
    <p:sldId id="340" r:id="rId20"/>
    <p:sldId id="371" r:id="rId21"/>
    <p:sldId id="354" r:id="rId22"/>
    <p:sldId id="341" r:id="rId23"/>
    <p:sldId id="304" r:id="rId24"/>
    <p:sldId id="312" r:id="rId25"/>
    <p:sldId id="321" r:id="rId26"/>
    <p:sldId id="322" r:id="rId27"/>
    <p:sldId id="342" r:id="rId28"/>
    <p:sldId id="343" r:id="rId29"/>
    <p:sldId id="372" r:id="rId30"/>
    <p:sldId id="344" r:id="rId31"/>
    <p:sldId id="305" r:id="rId32"/>
    <p:sldId id="318" r:id="rId33"/>
    <p:sldId id="384" r:id="rId34"/>
    <p:sldId id="323" r:id="rId35"/>
    <p:sldId id="324" r:id="rId36"/>
    <p:sldId id="345" r:id="rId37"/>
    <p:sldId id="346" r:id="rId38"/>
    <p:sldId id="373" r:id="rId39"/>
    <p:sldId id="347" r:id="rId40"/>
    <p:sldId id="306" r:id="rId41"/>
    <p:sldId id="314" r:id="rId42"/>
    <p:sldId id="326" r:id="rId43"/>
    <p:sldId id="325" r:id="rId44"/>
    <p:sldId id="348" r:id="rId45"/>
    <p:sldId id="349" r:id="rId46"/>
    <p:sldId id="374" r:id="rId47"/>
    <p:sldId id="350" r:id="rId48"/>
    <p:sldId id="307" r:id="rId49"/>
    <p:sldId id="315" r:id="rId50"/>
    <p:sldId id="327" r:id="rId51"/>
    <p:sldId id="328" r:id="rId52"/>
    <p:sldId id="351" r:id="rId53"/>
    <p:sldId id="375" r:id="rId54"/>
    <p:sldId id="352" r:id="rId55"/>
    <p:sldId id="308" r:id="rId56"/>
    <p:sldId id="316" r:id="rId57"/>
    <p:sldId id="329" r:id="rId58"/>
    <p:sldId id="330" r:id="rId59"/>
    <p:sldId id="355" r:id="rId60"/>
    <p:sldId id="356" r:id="rId61"/>
    <p:sldId id="376" r:id="rId62"/>
    <p:sldId id="357" r:id="rId63"/>
    <p:sldId id="309" r:id="rId64"/>
    <p:sldId id="317" r:id="rId65"/>
    <p:sldId id="331" r:id="rId66"/>
    <p:sldId id="332" r:id="rId67"/>
    <p:sldId id="358" r:id="rId68"/>
    <p:sldId id="359" r:id="rId69"/>
    <p:sldId id="377" r:id="rId70"/>
    <p:sldId id="378" r:id="rId71"/>
    <p:sldId id="310" r:id="rId72"/>
    <p:sldId id="319" r:id="rId73"/>
    <p:sldId id="383" r:id="rId74"/>
    <p:sldId id="333" r:id="rId75"/>
    <p:sldId id="334" r:id="rId76"/>
    <p:sldId id="360" r:id="rId77"/>
    <p:sldId id="361" r:id="rId78"/>
    <p:sldId id="362" r:id="rId79"/>
    <p:sldId id="379" r:id="rId80"/>
    <p:sldId id="382" r:id="rId81"/>
    <p:sldId id="380" r:id="rId82"/>
    <p:sldId id="381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7024" autoAdjust="0"/>
  </p:normalViewPr>
  <p:slideViewPr>
    <p:cSldViewPr snapToGrid="0">
      <p:cViewPr>
        <p:scale>
          <a:sx n="80" d="100"/>
          <a:sy n="80" d="100"/>
        </p:scale>
        <p:origin x="-9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28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3055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 algn="ctr">
              <a:defRPr/>
            </a:pPr>
            <a:r>
              <a:rPr lang="en-US" dirty="0" smtClean="0"/>
              <a:t>Structural Study Update</a:t>
            </a:r>
          </a:p>
          <a:p>
            <a:pPr algn="ctr">
              <a:defRPr/>
            </a:pPr>
            <a:r>
              <a:rPr lang="en-US" dirty="0" smtClean="0"/>
              <a:t>2009 Test Track</a:t>
            </a:r>
          </a:p>
          <a:p>
            <a:pPr algn="ctr">
              <a:defRPr/>
            </a:pPr>
            <a:r>
              <a:rPr lang="en-US" dirty="0" smtClean="0"/>
              <a:t>May 11, 2011</a:t>
            </a:r>
            <a:endParaRPr lang="en-US" dirty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68131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 algn="ctr">
              <a:defRPr/>
            </a:pPr>
            <a:fld id="{15657B42-0039-48FB-B30B-49E2CCF8E63B}" type="slidenum">
              <a:rPr lang="en-US"/>
              <a:pPr algn="ctr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ffectLst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ffectLst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ffectLst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ffectLst/>
                <a:cs typeface="+mn-cs"/>
              </a:defRPr>
            </a:lvl1pPr>
          </a:lstStyle>
          <a:p>
            <a:pPr>
              <a:defRPr/>
            </a:pPr>
            <a:fld id="{04C1A835-7AB0-4B1F-A4A3-FAE56589C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7B99F-40DB-4700-9386-F94EB8CF14F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CC0C7-142D-4877-A7F0-53A362801A7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0D12C-E9A4-420A-8595-D25F09033F3F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49BDB-E423-42C3-9832-C3527F0C34DC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707DE-B5CB-4989-9C08-D70180DC59F5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E3740-3137-44FE-B945-314DC2147D34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11A87-DC89-4A59-8760-255BB75E723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CD121-5679-4E33-A305-3844C3691C7E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B464-9490-4904-B8C6-EE44DA200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D123-FC67-481D-BF39-8B927F8FF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668D-A3C8-4806-A5FC-765E23140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B889-F587-4466-9E67-512D209C3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B562-0D58-4AE9-A2B1-E50723AF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0234-10A1-4D00-85D7-8BA8F2078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E73D1-4A02-457F-AFB1-16C0A7B9D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44D1-4EC2-429E-8E84-7E53DCB9F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4F440-2839-4AAA-A857-395F5D79D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7FCC6-E235-41A7-BB88-718367265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337A4-4CB9-4E94-B1C3-FFF2043D99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E0BD-FE5E-46A1-83FC-5EB282E44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cs typeface="+mn-cs"/>
              </a:defRPr>
            </a:lvl1pPr>
          </a:lstStyle>
          <a:p>
            <a:pPr>
              <a:defRPr/>
            </a:pPr>
            <a:fld id="{BF718008-44C9-429B-BF96-80CE38F83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PIM18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5407025"/>
            <a:ext cx="7772400" cy="147002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 Health Monitoring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79925" y="6354763"/>
            <a:ext cx="466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Test Track Sponsor Meeting – May 11,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"/>
            <a:ext cx="9144000" cy="625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92075"/>
            <a:ext cx="8229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i="0" dirty="0">
                <a:solidFill>
                  <a:schemeClr val="tx2"/>
                </a:solidFill>
              </a:rPr>
              <a:t>Example – S9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4495800"/>
            <a:ext cx="7518400" cy="222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1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/>
              <a:t>N1 (Mill and Inlay Spray Paver)</a:t>
            </a:r>
          </a:p>
        </p:txBody>
      </p:sp>
      <p:sp>
        <p:nvSpPr>
          <p:cNvPr id="10" name="Title 8"/>
          <p:cNvSpPr txBox="1">
            <a:spLocks/>
          </p:cNvSpPr>
          <p:nvPr/>
        </p:nvSpPr>
        <p:spPr bwMode="auto">
          <a:xfrm>
            <a:off x="0" y="343535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N2 (Mill and Inlay Ctrl)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1173163"/>
            <a:ext cx="7470775" cy="222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24950" cy="688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 (M/I Spray) &amp; N2 (M/I Ctrl)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523163" y="6488113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Asphalt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23813"/>
            <a:ext cx="8891587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88487" y="333744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 (M/I Spray) &amp; N2 (M/I Ctrl)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762750" y="6488113"/>
            <a:ext cx="238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Asphalt Strain @ 68F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rot="5400000" flipH="1" flipV="1">
            <a:off x="1383475" y="3817917"/>
            <a:ext cx="34557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167494" y="1652877"/>
            <a:ext cx="22108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First Cracking in N2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95263"/>
            <a:ext cx="9001125" cy="646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51911" y="63549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 (M/I Spray) &amp; N2 (M/I Ctrl)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5557838" y="6470650"/>
            <a:ext cx="3586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Aggregate Base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214313"/>
            <a:ext cx="9048750" cy="642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51911" y="63549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 (M/I Spray) &amp; N2 (M/I Ctrl)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6211888" y="6488113"/>
            <a:ext cx="293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Subgrade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66688"/>
            <a:ext cx="8934450" cy="652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51911" y="63549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 (M/I Spray) &amp; N2 (M/I Ctrl)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494463" y="6488113"/>
            <a:ext cx="2649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Asphalt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76213"/>
            <a:ext cx="8924925" cy="650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51911" y="63549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 (M/I Spray) &amp; N2 (M/I Ctrl)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52400"/>
            <a:ext cx="8934450" cy="655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AC Modulus @ 68F</a:t>
            </a:r>
          </a:p>
        </p:txBody>
      </p:sp>
      <p:sp>
        <p:nvSpPr>
          <p:cNvPr id="6" name="Rectangle 5"/>
          <p:cNvSpPr/>
          <p:nvPr/>
        </p:nvSpPr>
        <p:spPr>
          <a:xfrm>
            <a:off x="943061" y="467271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N2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(M/I 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Ctrl</a:t>
            </a:r>
            <a:r>
              <a:rPr lang="en-US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 - Wheelpath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66688"/>
            <a:ext cx="8915400" cy="652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1285" y="504871"/>
            <a:ext cx="7237061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N2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(M/I 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Ctrl</a:t>
            </a:r>
            <a:r>
              <a:rPr lang="en-US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– Random Location - OWP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8"/>
            <a:ext cx="8229600" cy="44975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878774"/>
            <a:ext cx="9144000" cy="5247389"/>
          </a:xfrm>
        </p:spPr>
        <p:txBody>
          <a:bodyPr/>
          <a:lstStyle/>
          <a:p>
            <a:r>
              <a:rPr lang="en-US" dirty="0" smtClean="0"/>
              <a:t>Damage vs time prediction is primary goal of  M-E analysis/design</a:t>
            </a:r>
          </a:p>
          <a:p>
            <a:r>
              <a:rPr lang="en-US" dirty="0" smtClean="0"/>
              <a:t>Predictions often based on “new” pavement properties</a:t>
            </a:r>
          </a:p>
          <a:p>
            <a:r>
              <a:rPr lang="en-US" dirty="0" smtClean="0"/>
              <a:t>What happens to properties as pavements become damaged in field?</a:t>
            </a:r>
          </a:p>
          <a:p>
            <a:r>
              <a:rPr lang="en-US" dirty="0" smtClean="0"/>
              <a:t>How do pavement responses change as pavement becomes damaged?</a:t>
            </a:r>
          </a:p>
          <a:p>
            <a:r>
              <a:rPr lang="en-US" dirty="0" smtClean="0"/>
              <a:t>Can pavement properties and responses be used as indicators of structural health?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13"/>
            <a:ext cx="8229600" cy="568510"/>
          </a:xfrm>
        </p:spPr>
        <p:txBody>
          <a:bodyPr/>
          <a:lstStyle/>
          <a:p>
            <a:r>
              <a:rPr lang="en-US" dirty="0" smtClean="0"/>
              <a:t>N1 and N2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6900"/>
            <a:ext cx="9144000" cy="5259264"/>
          </a:xfrm>
        </p:spPr>
        <p:txBody>
          <a:bodyPr/>
          <a:lstStyle/>
          <a:p>
            <a:r>
              <a:rPr lang="en-US" dirty="0" smtClean="0"/>
              <a:t>Spray-paver section (N1) performing better than control (N2) in terms of cracking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Increased pavement response noted in strain, and pressure responses versus time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Decreased AC modulus over time</a:t>
            </a:r>
          </a:p>
          <a:p>
            <a:pPr lvl="1"/>
            <a:r>
              <a:rPr lang="en-US" dirty="0" smtClean="0"/>
              <a:t>Especially in area of highest damage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S9(Group Experiment Control)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625"/>
            <a:ext cx="91440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N5 (9” Thiopave)</a:t>
            </a:r>
          </a:p>
        </p:txBody>
      </p:sp>
      <p:sp>
        <p:nvSpPr>
          <p:cNvPr id="3" name="Title 8"/>
          <p:cNvSpPr txBox="1">
            <a:spLocks/>
          </p:cNvSpPr>
          <p:nvPr/>
        </p:nvSpPr>
        <p:spPr bwMode="auto">
          <a:xfrm>
            <a:off x="0" y="3398838"/>
            <a:ext cx="91440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N6(7” Thiopave)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"/>
            <a:ext cx="9137650" cy="291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3941763"/>
            <a:ext cx="9161463" cy="291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N5 (9” Thiopave) &amp; N6 (7” Thiopave)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523163" y="6488113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Asphalt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-28575"/>
            <a:ext cx="9077325" cy="691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15335" y="26973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N5 (9” Thiopave) &amp; N6 (7” Thiopave)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762750" y="6488113"/>
            <a:ext cx="238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Asphalt Strain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200025"/>
            <a:ext cx="9058275" cy="645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557838" y="6488113"/>
            <a:ext cx="3586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Aggregate Base Pressure @ 68F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5335" y="63549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N5 (9” Thiopave) &amp; N6 (7” Thiopave)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214313"/>
            <a:ext cx="9020175" cy="642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211888" y="6488113"/>
            <a:ext cx="293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Subgrade Pressure @ 68F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5335" y="63549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N5 (9” Thiopave) &amp; N6 (7” Thiopave)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57163"/>
            <a:ext cx="8963025" cy="654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  <p:sp>
        <p:nvSpPr>
          <p:cNvPr id="4" name="Rectangle 3"/>
          <p:cNvSpPr/>
          <p:nvPr/>
        </p:nvSpPr>
        <p:spPr>
          <a:xfrm>
            <a:off x="955959" y="469242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N5 (9” Thiopave) &amp; N6 (7” Thiopave)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66688"/>
            <a:ext cx="89439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  <p:sp>
        <p:nvSpPr>
          <p:cNvPr id="4" name="Rectangle 3"/>
          <p:cNvSpPr/>
          <p:nvPr/>
        </p:nvSpPr>
        <p:spPr>
          <a:xfrm>
            <a:off x="955959" y="469242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N5 (9” Thiopave) &amp; N6 (7” Thiopave)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9013"/>
            <a:ext cx="8229600" cy="5685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Thiopave Summary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866900"/>
            <a:ext cx="9144000" cy="5259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Both sections are performing well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cracking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i="0" kern="0" noProof="0" dirty="0" smtClean="0">
                <a:latin typeface="+mn-lt"/>
              </a:rPr>
              <a:t>Rutting comparable to control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 signs of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structural distress in strain data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i="0" kern="0" baseline="0" noProof="0" dirty="0" smtClean="0">
                <a:latin typeface="+mn-lt"/>
              </a:rPr>
              <a:t>No</a:t>
            </a:r>
            <a:r>
              <a:rPr lang="en-US" sz="2800" i="0" kern="0" noProof="0" dirty="0" smtClean="0">
                <a:latin typeface="+mn-lt"/>
              </a:rPr>
              <a:t> signs of structural distress in FWD data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63"/>
            <a:ext cx="8229600" cy="604136"/>
          </a:xfrm>
        </p:spPr>
        <p:txBody>
          <a:bodyPr/>
          <a:lstStyle/>
          <a:p>
            <a:r>
              <a:rPr lang="en-US" dirty="0" smtClean="0"/>
              <a:t>Objectives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660"/>
            <a:ext cx="9144000" cy="4855504"/>
          </a:xfrm>
        </p:spPr>
        <p:txBody>
          <a:bodyPr/>
          <a:lstStyle/>
          <a:p>
            <a:r>
              <a:rPr lang="en-US" sz="2800" dirty="0" smtClean="0"/>
              <a:t>Evaluate “health” of structural test sections</a:t>
            </a:r>
          </a:p>
          <a:p>
            <a:r>
              <a:rPr lang="en-US" sz="2800" dirty="0" smtClean="0"/>
              <a:t>Use “health” as initial indicator of section performance</a:t>
            </a:r>
          </a:p>
          <a:p>
            <a:endParaRPr lang="en-US" sz="2800" dirty="0" smtClean="0"/>
          </a:p>
          <a:p>
            <a:r>
              <a:rPr lang="en-US" sz="2800" dirty="0" smtClean="0"/>
              <a:t>Weekly strain and pressure data at 68F</a:t>
            </a:r>
          </a:p>
          <a:p>
            <a:r>
              <a:rPr lang="en-US" sz="2800" dirty="0" smtClean="0"/>
              <a:t>Backcalculated AC modulus at 68F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N7 (Kraton)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2450"/>
            <a:ext cx="91614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N7 (Kraton)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vs S9 (Ctrl)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523163" y="6488113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0"/>
            <a:ext cx="90868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15335" y="342888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N7 (Kraton) vs S9 (Ctrl)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762750" y="6488113"/>
            <a:ext cx="238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4749"/>
            <a:ext cx="9144000" cy="62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00343" y="271636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N7 (Kraton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 </a:t>
            </a:r>
            <a:r>
              <a:rPr lang="en-US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Before and After 2/17/2010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1450"/>
            <a:ext cx="9086850" cy="651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15335" y="562344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N7 (Kraton) vs S9 (Ctrl)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557838" y="6488113"/>
            <a:ext cx="3586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Aggregate Base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204788"/>
            <a:ext cx="9077325" cy="644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15335" y="562344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N7 (Kraton) vs S9 (Ctrl)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211888" y="6488113"/>
            <a:ext cx="293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Subgrade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76213"/>
            <a:ext cx="89154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15335" y="467341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N7 (Kraton) vs S9 (Ctrl)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71450"/>
            <a:ext cx="89344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15335" y="396089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N7 (Kraton) vs S9 (Ctrl)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9013"/>
            <a:ext cx="8229600" cy="5685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Kraton Summary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866900"/>
            <a:ext cx="9144000" cy="5259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Kraton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rutting is about ½ of the control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baseline="0" dirty="0" smtClean="0">
                <a:latin typeface="+mn-lt"/>
                <a:cs typeface="+mn-cs"/>
              </a:rPr>
              <a:t>No cracking yet</a:t>
            </a:r>
            <a:r>
              <a:rPr lang="en-US" sz="3200" i="0" kern="0" dirty="0" smtClean="0">
                <a:latin typeface="+mn-lt"/>
                <a:cs typeface="+mn-cs"/>
              </a:rPr>
              <a:t> evident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Measured strain response erratic since Feb ’10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i="0" kern="0" dirty="0" smtClean="0">
                <a:latin typeface="+mn-lt"/>
                <a:cs typeface="+mn-cs"/>
              </a:rPr>
              <a:t>Not observed in pressure data sets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endParaRPr lang="en-US" sz="3200" i="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i="0" kern="0" dirty="0" smtClean="0">
                <a:latin typeface="+mn-lt"/>
                <a:cs typeface="+mn-cs"/>
              </a:rPr>
              <a:t>AC modulus erratic since Feb ’10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i="0" kern="0" dirty="0" smtClean="0">
                <a:latin typeface="+mn-lt"/>
                <a:cs typeface="+mn-cs"/>
              </a:rPr>
              <a:t>Especially pronounced in gauge array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i="0" kern="0" dirty="0" smtClean="0">
                <a:latin typeface="+mn-lt"/>
                <a:cs typeface="+mn-cs"/>
              </a:rPr>
              <a:t>Bonding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N8 (10” OK/Kraton – Heavily Rehabilitated)</a:t>
            </a:r>
          </a:p>
        </p:txBody>
      </p:sp>
      <p:sp>
        <p:nvSpPr>
          <p:cNvPr id="3" name="Title 8"/>
          <p:cNvSpPr txBox="1">
            <a:spLocks/>
          </p:cNvSpPr>
          <p:nvPr/>
        </p:nvSpPr>
        <p:spPr bwMode="auto">
          <a:xfrm>
            <a:off x="0" y="3398838"/>
            <a:ext cx="91440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N9(14” OK Perpetual)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238"/>
            <a:ext cx="91582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8750"/>
            <a:ext cx="91582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729038" y="1068388"/>
            <a:ext cx="3967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Section Milled and Inlayed 8/16/2010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263"/>
            <a:ext cx="8229600" cy="51593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Test Sections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"/>
            <a:ext cx="9144000" cy="6251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98225" y="1199408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©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N8 (OK 10”) &amp; N9 (OK 14”)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7523163" y="6488113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9050"/>
            <a:ext cx="9105900" cy="681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N8 (OK 10”) &amp; N9 (OK 14”)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762750" y="6488113"/>
            <a:ext cx="238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 @ 68F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 flipH="1" flipV="1">
            <a:off x="3152899" y="3806042"/>
            <a:ext cx="34557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13812" y="1712253"/>
            <a:ext cx="12234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N8 Repair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95263"/>
            <a:ext cx="9077325" cy="646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644640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N8 (OK 10”) &amp; N9 (OK 14”)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557838" y="6488113"/>
            <a:ext cx="3586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Aggregate Base Pressure @ 68F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 flipH="1" flipV="1">
            <a:off x="3188524" y="3663542"/>
            <a:ext cx="34557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49437" y="1569753"/>
            <a:ext cx="12234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N8 Repair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214313"/>
            <a:ext cx="9058275" cy="642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672072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N8 (OK 10”) &amp; N9 (OK 14”)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211888" y="6488113"/>
            <a:ext cx="293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Subgrade Pressure @ 68F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 flipH="1" flipV="1">
            <a:off x="3384468" y="3930736"/>
            <a:ext cx="28500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54438" y="2258522"/>
            <a:ext cx="12234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N8 Repair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80975"/>
            <a:ext cx="89630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66765" y="45831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N8 (OK 10”) &amp; N9 (OK 14”)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7702550" y="64881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 flipH="1" flipV="1">
            <a:off x="3426024" y="3639792"/>
            <a:ext cx="34557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937" y="1546003"/>
            <a:ext cx="12234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N8 Repair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61925"/>
            <a:ext cx="89344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66765" y="45831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N8 (OK 10”) &amp; N9 (OK 14”)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 flipH="1" flipV="1">
            <a:off x="3176649" y="3651667"/>
            <a:ext cx="34557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7562" y="1557878"/>
            <a:ext cx="12234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N8 Repair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9013"/>
            <a:ext cx="8229600" cy="5685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OK/Kraton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866900"/>
            <a:ext cx="9144000" cy="5259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N9 continues to perform well.  Some minor top-down cracking in inside wheelpath</a:t>
            </a:r>
            <a:br>
              <a:rPr lang="en-US" sz="3200" i="0" kern="0" dirty="0" smtClean="0">
                <a:latin typeface="+mn-lt"/>
                <a:cs typeface="+mn-cs"/>
              </a:rPr>
            </a:br>
            <a:endParaRPr lang="en-US" sz="3200" i="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Repair of N8 has been effective so far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i="0" kern="0" dirty="0" smtClean="0">
                <a:latin typeface="+mn-lt"/>
                <a:cs typeface="+mn-cs"/>
              </a:rPr>
              <a:t>Modulus increase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i="0" kern="0" dirty="0" smtClean="0">
                <a:latin typeface="+mn-lt"/>
                <a:cs typeface="+mn-cs"/>
              </a:rPr>
              <a:t>Pavement response decrease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N10 (50% RAP)</a:t>
            </a:r>
          </a:p>
        </p:txBody>
      </p:sp>
      <p:sp>
        <p:nvSpPr>
          <p:cNvPr id="3" name="Title 8"/>
          <p:cNvSpPr txBox="1">
            <a:spLocks/>
          </p:cNvSpPr>
          <p:nvPr/>
        </p:nvSpPr>
        <p:spPr bwMode="auto">
          <a:xfrm>
            <a:off x="0" y="3398838"/>
            <a:ext cx="91440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N11(50% RAP WMA)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"/>
            <a:ext cx="91614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3948113"/>
            <a:ext cx="912177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N10 (50%RAP) &amp; N11 (50%RAP WMA)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523163" y="6488113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9050"/>
            <a:ext cx="9058275" cy="681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N10 (50%RAP) &amp; N11 (50%RAP WMA)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6762750" y="6488113"/>
            <a:ext cx="238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47625"/>
            <a:ext cx="646747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92"/>
          <p:cNvSpPr txBox="1">
            <a:spLocks noChangeArrowheads="1"/>
          </p:cNvSpPr>
          <p:nvPr/>
        </p:nvSpPr>
        <p:spPr bwMode="auto">
          <a:xfrm>
            <a:off x="158750" y="127000"/>
            <a:ext cx="1758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/>
              <a:t>Instrumentation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209550"/>
            <a:ext cx="9048750" cy="6438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653784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N10 (50%RAP) &amp; N11 (50%RAP WMA)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5557838" y="6488113"/>
            <a:ext cx="3586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Aggregate Base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219075"/>
            <a:ext cx="9039225" cy="641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66292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N10 (50%RAP) &amp; N11 (50%RAP WMA)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6211888" y="6488113"/>
            <a:ext cx="293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Subgrade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66688"/>
            <a:ext cx="89344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47292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N10 (50%RAP) &amp; N11 (50%RAP WMA)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9013"/>
            <a:ext cx="8229600" cy="5685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50% RAP Summary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866900"/>
            <a:ext cx="9144000" cy="5259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No cracking in either section</a:t>
            </a:r>
            <a:br>
              <a:rPr lang="en-US" sz="3200" i="0" kern="0" dirty="0" smtClean="0">
                <a:latin typeface="+mn-lt"/>
                <a:cs typeface="+mn-cs"/>
              </a:rPr>
            </a:br>
            <a:endParaRPr lang="en-US" sz="3200" i="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50% RAP HMA rut performance better than RAP WMA section, but both &lt; 5 mm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i="0" kern="0" dirty="0" smtClean="0">
                <a:latin typeface="+mn-lt"/>
                <a:cs typeface="+mn-cs"/>
              </a:rPr>
              <a:t>Both better than control section</a:t>
            </a:r>
            <a:br>
              <a:rPr lang="en-US" sz="3200" i="0" kern="0" dirty="0" smtClean="0">
                <a:latin typeface="+mn-lt"/>
                <a:cs typeface="+mn-cs"/>
              </a:rPr>
            </a:br>
            <a:endParaRPr lang="en-US" sz="3200" i="0" kern="0" dirty="0" smtClean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i="0" kern="0" dirty="0" smtClean="0">
                <a:latin typeface="+mn-lt"/>
                <a:cs typeface="+mn-cs"/>
              </a:rPr>
              <a:t>No observed changes in pavement response or properties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i="0" kern="0" dirty="0" smtClean="0">
                <a:latin typeface="+mn-lt"/>
                <a:cs typeface="+mn-cs"/>
              </a:rPr>
              <a:t>Need to process more recent response data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 i="0" kern="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S8(OGFC)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0388"/>
            <a:ext cx="9151938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8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S8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OGFC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523163" y="6488113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23813"/>
            <a:ext cx="9115425" cy="681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S8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OGFC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762750" y="6488113"/>
            <a:ext cx="238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204788"/>
            <a:ext cx="9058275" cy="644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0199" y="644640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S8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OGFC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5557838" y="6488113"/>
            <a:ext cx="3586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Aggregate Base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214313"/>
            <a:ext cx="9039225" cy="642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644640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S8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OGFC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6211888" y="6488113"/>
            <a:ext cx="293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Subgrade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47638"/>
            <a:ext cx="89344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454635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S8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OGFC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411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Dynamic Data Collection and Processing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38188"/>
            <a:ext cx="9026525" cy="5902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All sections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Weekly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3 passes of each truck at 45 mph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Analyze data according to axle type</a:t>
            </a:r>
            <a:br>
              <a:rPr lang="en-US" sz="2800" dirty="0" smtClean="0"/>
            </a:b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Steer 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Tandem (2)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Single (5)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Determine best hit per pass among working gauges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95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 of all best hits from all passes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Record temperature at time of data collection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88070" name="Picture 6" descr="HPIM18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800" y="2633663"/>
            <a:ext cx="52054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95513" y="688975"/>
            <a:ext cx="6089650" cy="923925"/>
            <a:chOff x="1383" y="434"/>
            <a:chExt cx="3836" cy="582"/>
          </a:xfrm>
        </p:grpSpPr>
        <p:sp>
          <p:nvSpPr>
            <p:cNvPr id="88071" name="AutoShape 7"/>
            <p:cNvSpPr>
              <a:spLocks/>
            </p:cNvSpPr>
            <p:nvPr/>
          </p:nvSpPr>
          <p:spPr bwMode="auto">
            <a:xfrm rot="-4083860">
              <a:off x="2573" y="-576"/>
              <a:ext cx="402" cy="2785"/>
            </a:xfrm>
            <a:prstGeom prst="rightBrace">
              <a:avLst>
                <a:gd name="adj1" fmla="val 57732"/>
                <a:gd name="adj2" fmla="val 4904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127" name="Text Box 8"/>
            <p:cNvSpPr txBox="1">
              <a:spLocks noChangeArrowheads="1"/>
            </p:cNvSpPr>
            <p:nvPr/>
          </p:nvSpPr>
          <p:spPr bwMode="auto">
            <a:xfrm>
              <a:off x="2981" y="434"/>
              <a:ext cx="22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111,291 Axle Events in Database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66688"/>
            <a:ext cx="89439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59887" y="454635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S8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OGFC</a:t>
            </a:r>
            <a:r>
              <a:rPr lang="en-US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 - Wheelpath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9013"/>
            <a:ext cx="8229600" cy="5685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OGFC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Summary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866900"/>
            <a:ext cx="9144000" cy="5259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Rutting comparable to control section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No cracking…yet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Strain response appears to be increasing significantly since Nov 2010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i="0" kern="0" dirty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AC modulus more variable since May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6413"/>
            <a:ext cx="915987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S10 (WMA Foam)</a:t>
            </a:r>
          </a:p>
        </p:txBody>
      </p:sp>
      <p:sp>
        <p:nvSpPr>
          <p:cNvPr id="5" name="Title 8"/>
          <p:cNvSpPr txBox="1">
            <a:spLocks/>
          </p:cNvSpPr>
          <p:nvPr/>
        </p:nvSpPr>
        <p:spPr bwMode="auto">
          <a:xfrm>
            <a:off x="0" y="3398838"/>
            <a:ext cx="91440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S11(WMA Additive)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3962400"/>
            <a:ext cx="9101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5294" y="342888"/>
            <a:ext cx="729656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S10 (WMA-Foam) &amp; S11 (WMA-Additive)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523163" y="6488113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23813"/>
            <a:ext cx="9067800" cy="681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78174" y="342888"/>
            <a:ext cx="729656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S10 (WMA-Foam) &amp; S11 (WMA-Additive)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6762750" y="6488113"/>
            <a:ext cx="238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204788"/>
            <a:ext cx="9048750" cy="644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750" y="626352"/>
            <a:ext cx="729656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S10 (WMA-Foam) &amp; S11 (WMA-Additive)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5557838" y="6488113"/>
            <a:ext cx="3586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Aggregate Base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223838"/>
            <a:ext cx="9039225" cy="641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750" y="626352"/>
            <a:ext cx="729656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S10 (WMA-Foam) &amp; S11 (WMA-Additive)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6211888" y="6488113"/>
            <a:ext cx="293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Subgrade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85738"/>
            <a:ext cx="892492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750" y="543224"/>
            <a:ext cx="729656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S10 (WMA-Foam) &amp; S11 (WMA-Additive)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47638"/>
            <a:ext cx="89249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19747" y="507599"/>
            <a:ext cx="729656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S10 (WMA-Foam) &amp; S11 (WMA-Additive)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9013"/>
            <a:ext cx="8229600" cy="5685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WMA Summary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866900"/>
            <a:ext cx="9144000" cy="5259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section</a:t>
            </a:r>
            <a:r>
              <a:rPr lang="en-US" sz="3200" i="0" kern="0" dirty="0" smtClean="0">
                <a:latin typeface="+mn-lt"/>
                <a:cs typeface="+mn-cs"/>
              </a:rPr>
              <a:t>s exceeded control section rut depths by several mm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No cracking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Strain, pressure and modulus data are reasonably constant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411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FWD Testing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790575"/>
            <a:ext cx="8229600" cy="58943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Testing done 3 times/month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Off day is for relative calibration of sensors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Dynatest 8000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9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0, 8, 12, 18, 24, 36, 48, 60 and 72”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5.91” radius split plate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4 drop heights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6, 9, 12 and 16 kip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3 replicates at each height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Temps recorded at time of test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72,023 deflection basins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" name="Picture 4" descr="HPIM0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1621" y="3384468"/>
            <a:ext cx="2392413" cy="178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1611"/>
            <a:ext cx="9144000" cy="291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S12(TLA)</a:t>
            </a:r>
            <a:endParaRPr lang="en-US" sz="3000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S12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TLA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7523163" y="6488113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4763"/>
            <a:ext cx="9096375" cy="684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342888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S12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TLA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6762750" y="6488113"/>
            <a:ext cx="238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Asphalt Strain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500"/>
            <a:ext cx="9134012" cy="624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39897" y="83125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S12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TLA</a:t>
            </a:r>
            <a:r>
              <a:rPr lang="en-US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 – Before and After 5/20/2010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200025"/>
            <a:ext cx="9048750" cy="645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23895" y="644640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S12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TLA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5557838" y="6488113"/>
            <a:ext cx="3586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Aggregate Base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204788"/>
            <a:ext cx="9039225" cy="644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9887" y="63549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S12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TLA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6211888" y="6488113"/>
            <a:ext cx="293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Subgrade Pressure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52400"/>
            <a:ext cx="89344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8637" y="492996"/>
            <a:ext cx="697782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S12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TLA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</a:t>
            </a:r>
          </a:p>
          <a:p>
            <a:pPr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vs S9 (Ctrl)</a:t>
            </a: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66688"/>
            <a:ext cx="89439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512" y="492996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S12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TLA</a:t>
            </a:r>
            <a:r>
              <a:rPr lang="en-US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)-Wheelpath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66688"/>
            <a:ext cx="89344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512" y="492996"/>
            <a:ext cx="697782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S12 (</a:t>
            </a: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TLA</a:t>
            </a:r>
            <a:r>
              <a:rPr lang="en-US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) – Random Location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6942138" y="648811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AC Modulus @ 68F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9013"/>
            <a:ext cx="8229600" cy="5685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TLA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Summary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866900"/>
            <a:ext cx="9144000" cy="5259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Slightly less rutting than control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dirty="0" smtClean="0">
                <a:latin typeface="+mn-lt"/>
                <a:cs typeface="+mn-cs"/>
              </a:rPr>
              <a:t>No cracking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0" kern="0" noProof="0" dirty="0" smtClean="0">
                <a:latin typeface="+mn-lt"/>
                <a:cs typeface="+mn-cs"/>
              </a:rPr>
              <a:t>Pressure readings reasonably constant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Strain</a:t>
            </a: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measurements erratic since May 2010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i="0" kern="0" baseline="0" noProof="0" dirty="0" smtClean="0">
                <a:latin typeface="+mn-lt"/>
                <a:cs typeface="+mn-cs"/>
              </a:rPr>
              <a:t>Also</a:t>
            </a:r>
            <a:r>
              <a:rPr lang="en-US" sz="3200" i="0" kern="0" noProof="0" dirty="0" smtClean="0">
                <a:latin typeface="+mn-lt"/>
                <a:cs typeface="+mn-cs"/>
              </a:rPr>
              <a:t> observed in AC modulus data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336675"/>
            <a:ext cx="90297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116"/>
          <p:cNvSpPr>
            <a:spLocks noChangeShapeType="1"/>
          </p:cNvSpPr>
          <p:nvPr/>
        </p:nvSpPr>
        <p:spPr bwMode="auto">
          <a:xfrm>
            <a:off x="503238" y="2847975"/>
            <a:ext cx="0" cy="835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FWD Testing Locations</a:t>
            </a:r>
          </a:p>
        </p:txBody>
      </p:sp>
      <p:sp>
        <p:nvSpPr>
          <p:cNvPr id="7173" name="Rectangle 114"/>
          <p:cNvSpPr>
            <a:spLocks noChangeArrowheads="1"/>
          </p:cNvSpPr>
          <p:nvPr/>
        </p:nvSpPr>
        <p:spPr bwMode="auto">
          <a:xfrm>
            <a:off x="341313" y="2635250"/>
            <a:ext cx="304800" cy="228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4" name="Rectangle 115"/>
          <p:cNvSpPr>
            <a:spLocks noChangeArrowheads="1"/>
          </p:cNvSpPr>
          <p:nvPr/>
        </p:nvSpPr>
        <p:spPr bwMode="auto">
          <a:xfrm>
            <a:off x="341313" y="3648075"/>
            <a:ext cx="304800" cy="228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5" name="AutoShape 117"/>
          <p:cNvSpPr>
            <a:spLocks noChangeArrowheads="1"/>
          </p:cNvSpPr>
          <p:nvPr/>
        </p:nvSpPr>
        <p:spPr bwMode="auto">
          <a:xfrm>
            <a:off x="165100" y="3073400"/>
            <a:ext cx="739775" cy="382588"/>
          </a:xfrm>
          <a:custGeom>
            <a:avLst/>
            <a:gdLst>
              <a:gd name="T0" fmla="*/ 19002321 w 21600"/>
              <a:gd name="T1" fmla="*/ 0 h 21600"/>
              <a:gd name="T2" fmla="*/ 0 w 21600"/>
              <a:gd name="T3" fmla="*/ 3388277 h 21600"/>
              <a:gd name="T4" fmla="*/ 19002321 w 21600"/>
              <a:gd name="T5" fmla="*/ 6776554 h 21600"/>
              <a:gd name="T6" fmla="*/ 25336437 w 21600"/>
              <a:gd name="T7" fmla="*/ 338827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 dirty="0"/>
              <a:t>Traffic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155888"/>
            <a:ext cx="8229600" cy="4853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Significant Findings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950021"/>
            <a:ext cx="9143999" cy="58664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Measurable improvement in spray-paver mill/inlay section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Pavement response and AC modulus more stable over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Thiopave sections behavior &amp; performance ≥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Kraton section rutting ½ of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Erratic strain and FWD data, may have slippage in this section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Perpetual pavement sections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N8 experienced significant improvement with Kraton repair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N9 continues to perform well with some minor top-down cracking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RAP sections behavior &amp; performance ≥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rutting than control, no cracking and stable structural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OGFC and control have comparable rutting performance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‒"/>
            </a:pPr>
            <a:r>
              <a:rPr lang="en-US" i="0" dirty="0" smtClean="0"/>
              <a:t>OGFC is beginning to show signs that cracking will occur soon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0" dirty="0" smtClean="0"/>
              <a:t>WMA sections rutting more than control section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‒"/>
            </a:pPr>
            <a:r>
              <a:rPr lang="en-US" i="0" dirty="0" smtClean="0"/>
              <a:t>Other structural characteristics are constant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0" dirty="0" smtClean="0"/>
              <a:t>TLA has slightly less rutting than control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‒"/>
            </a:pPr>
            <a:r>
              <a:rPr lang="en-US" i="0" dirty="0" smtClean="0"/>
              <a:t>Strain and AC modulus became erratic in May 2010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63"/>
            <a:ext cx="8229600" cy="402256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0022"/>
            <a:ext cx="8229600" cy="5783282"/>
          </a:xfrm>
        </p:spPr>
        <p:txBody>
          <a:bodyPr/>
          <a:lstStyle/>
          <a:p>
            <a:r>
              <a:rPr lang="en-US" sz="2800" dirty="0" smtClean="0"/>
              <a:t>Continue to monitor…</a:t>
            </a:r>
          </a:p>
          <a:p>
            <a:pPr lvl="1"/>
            <a:r>
              <a:rPr lang="en-US" sz="2400" dirty="0" smtClean="0"/>
              <a:t>Surface performance</a:t>
            </a:r>
          </a:p>
          <a:p>
            <a:pPr lvl="2"/>
            <a:r>
              <a:rPr lang="en-US" sz="2000" dirty="0" smtClean="0"/>
              <a:t>Cracking, rutting, IRI</a:t>
            </a:r>
          </a:p>
          <a:p>
            <a:pPr lvl="1"/>
            <a:r>
              <a:rPr lang="en-US" sz="2400" dirty="0" smtClean="0"/>
              <a:t>Strain and pressure response</a:t>
            </a:r>
          </a:p>
          <a:p>
            <a:pPr lvl="1"/>
            <a:r>
              <a:rPr lang="en-US" sz="2400" dirty="0" smtClean="0"/>
              <a:t>Deflections under FWD</a:t>
            </a:r>
          </a:p>
          <a:p>
            <a:r>
              <a:rPr lang="en-US" sz="2800" dirty="0" smtClean="0"/>
              <a:t>Build “complete” response histories</a:t>
            </a:r>
          </a:p>
          <a:p>
            <a:pPr lvl="1"/>
            <a:r>
              <a:rPr lang="en-US" sz="2400" dirty="0" smtClean="0"/>
              <a:t>Use hourly temperature data</a:t>
            </a:r>
          </a:p>
          <a:p>
            <a:r>
              <a:rPr lang="en-US" sz="2800" dirty="0" smtClean="0"/>
              <a:t>MEPDG simulations</a:t>
            </a:r>
          </a:p>
          <a:p>
            <a:pPr lvl="1"/>
            <a:r>
              <a:rPr lang="en-US" sz="2400" dirty="0" smtClean="0"/>
              <a:t>Validation and Calibration</a:t>
            </a:r>
          </a:p>
          <a:p>
            <a:r>
              <a:rPr lang="en-US" sz="2800" dirty="0" smtClean="0"/>
              <a:t>Forensic evaluations at end of traffic</a:t>
            </a:r>
          </a:p>
          <a:p>
            <a:pPr lvl="1"/>
            <a:r>
              <a:rPr lang="en-US" sz="2400" dirty="0" smtClean="0"/>
              <a:t>Trenches</a:t>
            </a:r>
          </a:p>
          <a:p>
            <a:pPr lvl="1"/>
            <a:r>
              <a:rPr lang="en-US" sz="2400" dirty="0" smtClean="0"/>
              <a:t>Cores</a:t>
            </a:r>
          </a:p>
          <a:p>
            <a:pPr lvl="1"/>
            <a:r>
              <a:rPr lang="en-US" sz="2400" dirty="0" smtClean="0"/>
              <a:t>Bond strength testing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50598" y="0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Questions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57200" y="92075"/>
            <a:ext cx="8229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i="0" dirty="0" smtClean="0">
                <a:solidFill>
                  <a:schemeClr val="tx2"/>
                </a:solidFill>
              </a:rPr>
              <a:t>Temperature Correction Example</a:t>
            </a:r>
            <a:endParaRPr lang="en-US" sz="4000" i="0" dirty="0">
              <a:solidFill>
                <a:schemeClr val="tx2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"/>
            <a:ext cx="9144000" cy="625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1527</Words>
  <Application>Microsoft Office PowerPoint</Application>
  <PresentationFormat>On-screen Show (4:3)</PresentationFormat>
  <Paragraphs>301</Paragraphs>
  <Slides>82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Structural Health Monitoring</vt:lpstr>
      <vt:lpstr>Background</vt:lpstr>
      <vt:lpstr>Objectives and Scope</vt:lpstr>
      <vt:lpstr>Test Sections</vt:lpstr>
      <vt:lpstr>Slide 5</vt:lpstr>
      <vt:lpstr>Dynamic Data Collection and Processing</vt:lpstr>
      <vt:lpstr>FWD Testing</vt:lpstr>
      <vt:lpstr>FWD Testing Locations</vt:lpstr>
      <vt:lpstr>Slide 9</vt:lpstr>
      <vt:lpstr>Slide 10</vt:lpstr>
      <vt:lpstr>N1 (Mill and Inlay Spray Paver)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N1 and N2 Summary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Future Work</vt:lpstr>
      <vt:lpstr>Slide 82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FWD Testing, Backcalculation and HMA Characterization</dc:title>
  <dc:creator>David Timm</dc:creator>
  <cp:lastModifiedBy>David Timm</cp:lastModifiedBy>
  <cp:revision>103</cp:revision>
  <dcterms:created xsi:type="dcterms:W3CDTF">2010-05-12T20:25:27Z</dcterms:created>
  <dcterms:modified xsi:type="dcterms:W3CDTF">2011-05-11T12:06:29Z</dcterms:modified>
</cp:coreProperties>
</file>