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25" r:id="rId2"/>
    <p:sldId id="326" r:id="rId3"/>
    <p:sldId id="327" r:id="rId4"/>
    <p:sldId id="385" r:id="rId5"/>
    <p:sldId id="329" r:id="rId6"/>
    <p:sldId id="328" r:id="rId7"/>
    <p:sldId id="367" r:id="rId8"/>
    <p:sldId id="387" r:id="rId9"/>
    <p:sldId id="390" r:id="rId10"/>
    <p:sldId id="389" r:id="rId11"/>
    <p:sldId id="368" r:id="rId12"/>
    <p:sldId id="370" r:id="rId13"/>
    <p:sldId id="369" r:id="rId14"/>
    <p:sldId id="399" r:id="rId15"/>
    <p:sldId id="398" r:id="rId16"/>
    <p:sldId id="407" r:id="rId17"/>
    <p:sldId id="400" r:id="rId18"/>
    <p:sldId id="401" r:id="rId19"/>
    <p:sldId id="402" r:id="rId20"/>
    <p:sldId id="405" r:id="rId21"/>
    <p:sldId id="406" r:id="rId22"/>
    <p:sldId id="393" r:id="rId23"/>
    <p:sldId id="394" r:id="rId24"/>
    <p:sldId id="396" r:id="rId25"/>
    <p:sldId id="397" r:id="rId26"/>
    <p:sldId id="408" r:id="rId27"/>
    <p:sldId id="395" r:id="rId28"/>
    <p:sldId id="411" r:id="rId29"/>
    <p:sldId id="375" r:id="rId30"/>
    <p:sldId id="360" r:id="rId31"/>
    <p:sldId id="383" r:id="rId32"/>
    <p:sldId id="409" r:id="rId33"/>
    <p:sldId id="410" r:id="rId34"/>
    <p:sldId id="362" r:id="rId3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737" autoAdjust="0"/>
  </p:normalViewPr>
  <p:slideViewPr>
    <p:cSldViewPr>
      <p:cViewPr varScale="1">
        <p:scale>
          <a:sx n="67" d="100"/>
          <a:sy n="67" d="100"/>
        </p:scale>
        <p:origin x="-5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38"/>
    </p:cViewPr>
  </p:sorterViewPr>
  <p:notesViewPr>
    <p:cSldViewPr>
      <p:cViewPr varScale="1">
        <p:scale>
          <a:sx n="79" d="100"/>
          <a:sy n="79" d="100"/>
        </p:scale>
        <p:origin x="-1968" y="-7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C0ECD6E-F08E-42EC-9065-DFDECF7B5FB6}" type="datetimeFigureOut">
              <a:rPr lang="en-US"/>
              <a:pPr>
                <a:defRPr/>
              </a:pPr>
              <a:t>5/10/2011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0FCC51E-6107-4011-B092-4776FFE1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C69B144-A48E-4323-9DB2-3B38A88F9E0F}" type="datetimeFigureOut">
              <a:rPr lang="en-US"/>
              <a:pPr>
                <a:defRPr/>
              </a:pPr>
              <a:t>5/10/2011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1DBDD81-80B2-433A-AF77-F18EC68A0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65D252-7CC8-4A72-B5F1-3DA712B904B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8375">
              <a:defRPr/>
            </a:pPr>
            <a:fld id="{79AA3760-8D0C-46D3-B0CD-59BF8BE1BDC1}" type="slidenum">
              <a:rPr lang="en-US" smtClean="0"/>
              <a:pPr defTabSz="968375">
                <a:defRPr/>
              </a:pPr>
              <a:t>29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0475" y="720725"/>
            <a:ext cx="4799013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9B576-0955-4320-8BA9-84818B496C18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8375">
              <a:defRPr/>
            </a:pPr>
            <a:fld id="{BA65F882-5592-423E-9AA8-0F39A65A0DC9}" type="slidenum">
              <a:rPr lang="en-US" smtClean="0"/>
              <a:pPr defTabSz="968375">
                <a:defRPr/>
              </a:pPr>
              <a:t>33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1492E03-5CDB-4505-9CE7-FEBB39450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4B34D-DE1D-44EB-8D72-7B67BEBD46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170AD-23C2-47D7-82A8-168A6878F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9339-11AE-4054-8EC3-32E101BF0C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4AB5D-01CB-4711-BBA6-57094C4C8B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44134-2DB8-4BFA-A8A0-F117205B01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FE65-B7DC-426A-8BA7-2C802F3E6B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3102A-66E7-43C7-990E-A0042AE1CB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2119E-358D-48A5-BF50-EDF7BEF36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85940-5A59-47BC-8CDC-B0DAA557F5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6B5E4-53C6-476E-983A-D06BC9E1AF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10000"/>
            <a:ext cx="9144000" cy="304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1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3124200"/>
          </a:xfrm>
          <a:prstGeom prst="rect">
            <a:avLst/>
          </a:prstGeom>
          <a:gradFill>
            <a:gsLst>
              <a:gs pos="19000">
                <a:schemeClr val="tx1"/>
              </a:gs>
              <a:gs pos="55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10E2835D-07AD-4512-8E8D-A414269A84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" name="Picture 9" descr="NCAT 25th logo for black bkgd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467600" y="5732344"/>
            <a:ext cx="1524000" cy="969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Arial" charset="0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view from southeast of entire research infrastructure.JPG"/>
          <p:cNvPicPr>
            <a:picLocks noChangeAspect="1"/>
          </p:cNvPicPr>
          <p:nvPr/>
        </p:nvPicPr>
        <p:blipFill>
          <a:blip r:embed="rId2" cstate="print"/>
          <a:srcRect l="5719" r="4156"/>
          <a:stretch>
            <a:fillRect/>
          </a:stretch>
        </p:blipFill>
        <p:spPr bwMode="auto">
          <a:xfrm>
            <a:off x="-111125" y="0"/>
            <a:ext cx="9310688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-138113" y="195263"/>
            <a:ext cx="9347201" cy="1143000"/>
          </a:xfrm>
        </p:spPr>
        <p:txBody>
          <a:bodyPr/>
          <a:lstStyle/>
          <a:p>
            <a:pPr eaLnBrk="1" hangingPunct="1"/>
            <a:r>
              <a:rPr lang="en-US" sz="5400" b="1" smtClean="0"/>
              <a:t>NCAT Pavement Test Track</a:t>
            </a:r>
            <a:endParaRPr lang="en-US" sz="4000" b="1" smtClean="0"/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0" y="4629150"/>
            <a:ext cx="80216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Welcome to the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5/11/11 </a:t>
            </a:r>
            <a:r>
              <a:rPr lang="en-US" sz="3200" dirty="0">
                <a:solidFill>
                  <a:srgbClr val="FFFF00"/>
                </a:solidFill>
              </a:rPr>
              <a:t>Track Sponsor Meeting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The meeting will </a:t>
            </a:r>
            <a:r>
              <a:rPr lang="en-US" sz="3200" dirty="0">
                <a:solidFill>
                  <a:srgbClr val="FFFF00"/>
                </a:solidFill>
              </a:rPr>
              <a:t>begin at 7:30 central time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82169"/>
            <a:ext cx="8080374" cy="587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Same Mix Drains Better at 1¼”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10</a:t>
            </a:fld>
            <a:endParaRPr lang="en-US" dirty="0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00192" y="5297269"/>
            <a:ext cx="1043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N1 - ¾”</a:t>
            </a:r>
          </a:p>
          <a:p>
            <a:pPr algn="ctr"/>
            <a:r>
              <a:rPr lang="en-US" b="1" dirty="0" smtClean="0"/>
              <a:t>Bonded</a:t>
            </a:r>
            <a:endParaRPr lang="en-US" b="1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67942" y="5187733"/>
            <a:ext cx="992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N2 - ¾”</a:t>
            </a:r>
          </a:p>
          <a:p>
            <a:pPr algn="ctr"/>
            <a:r>
              <a:rPr lang="en-US" b="1" dirty="0" smtClean="0"/>
              <a:t>Tacked</a:t>
            </a:r>
            <a:endParaRPr lang="en-US" b="1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43800" y="3163669"/>
            <a:ext cx="11079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S8 - 1¼”</a:t>
            </a:r>
          </a:p>
          <a:p>
            <a:pPr algn="ctr"/>
            <a:r>
              <a:rPr lang="en-US" b="1" dirty="0" smtClean="0"/>
              <a:t>Tacked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80DD0E49-FE4C-44FA-97D5-CDAC04DF55C2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 Perpetual Pavements (N3/N4)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010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505200"/>
            <a:ext cx="7010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2009 Group Experiment (+)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8" y="1535113"/>
            <a:ext cx="9045575" cy="3954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895600" y="1355725"/>
            <a:ext cx="4449763" cy="42830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56217"/>
            <a:ext cx="7781787" cy="56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4025554C-D3B8-4A11-8DF1-06E82329313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8900"/>
            <a:ext cx="9144000" cy="1143000"/>
          </a:xfrm>
        </p:spPr>
        <p:txBody>
          <a:bodyPr/>
          <a:lstStyle/>
          <a:p>
            <a:r>
              <a:rPr lang="en-US" dirty="0" smtClean="0"/>
              <a:t>2009 Group Experiment (+)</a:t>
            </a:r>
            <a:endParaRPr lang="en-US" baseline="-25000" dirty="0" smtClean="0"/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3429000" y="838200"/>
            <a:ext cx="3581400" cy="5867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14</a:t>
            </a:fld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4000" dirty="0" smtClean="0"/>
              <a:t>Perpetual Pavement on Soft Clay</a:t>
            </a:r>
            <a:endParaRPr lang="en-US" sz="4000" dirty="0" smtClean="0"/>
          </a:p>
        </p:txBody>
      </p:sp>
      <p:pic>
        <p:nvPicPr>
          <p:cNvPr id="5" name="Picture 4" descr="N9 first cracks painted with visible pumping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0" y="1093694"/>
            <a:ext cx="9144000" cy="5154706"/>
          </a:xfrm>
          <a:prstGeom prst="rect">
            <a:avLst/>
          </a:prstGeom>
        </p:spPr>
      </p:pic>
      <p:pic>
        <p:nvPicPr>
          <p:cNvPr id="6" name="Picture 5" descr="2011-01-21_17-50-51_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88" y="1085848"/>
            <a:ext cx="4974336" cy="27797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472880" y="3879912"/>
            <a:ext cx="2403920" cy="1454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15</a:t>
            </a:fld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4000" dirty="0" smtClean="0"/>
              <a:t>High Polymer Inlay </a:t>
            </a:r>
            <a:r>
              <a:rPr lang="en-US" sz="4000" dirty="0" smtClean="0"/>
              <a:t>Still Looks Good</a:t>
            </a:r>
            <a:r>
              <a:rPr lang="en-US" sz="4000" baseline="-25000" dirty="0" smtClean="0"/>
              <a:t>3.6M ESALs</a:t>
            </a:r>
            <a:endParaRPr lang="en-US" sz="4000" baseline="-25000" dirty="0" smtClean="0"/>
          </a:p>
        </p:txBody>
      </p:sp>
      <p:pic>
        <p:nvPicPr>
          <p:cNvPr id="6" name="Picture 5" descr="2010-09-27_08-42-14_53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1093694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89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N12 SMA </a:t>
            </a:r>
            <a:r>
              <a:rPr lang="en-US" dirty="0" smtClean="0"/>
              <a:t>with High F&amp;E Aggregates</a:t>
            </a:r>
            <a:endParaRPr lang="en-US" baseline="-25000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16</a:t>
            </a:fld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18971"/>
            <a:ext cx="8869363" cy="60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3D6D2E1-8790-4D76-BC50-25B36CEDF48E}" type="slidenum">
              <a:rPr lang="en-US"/>
              <a:pPr/>
              <a:t>17</a:t>
            </a:fld>
            <a:endParaRPr lang="en-US"/>
          </a:p>
        </p:txBody>
      </p:sp>
      <p:sp>
        <p:nvSpPr>
          <p:cNvPr id="196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/>
              <a:t>Location of </a:t>
            </a:r>
            <a:r>
              <a:rPr lang="en-US" dirty="0" smtClean="0"/>
              <a:t>High RAP </a:t>
            </a:r>
            <a:r>
              <a:rPr lang="en-US" dirty="0"/>
              <a:t>Test Sections</a:t>
            </a:r>
          </a:p>
        </p:txBody>
      </p:sp>
      <p:pic>
        <p:nvPicPr>
          <p:cNvPr id="1969155" name="Picture 3" descr="track aerial high resolution 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634" y="1103314"/>
            <a:ext cx="8315677" cy="4656137"/>
          </a:xfrm>
          <a:prstGeom prst="rect">
            <a:avLst/>
          </a:prstGeom>
          <a:noFill/>
        </p:spPr>
      </p:pic>
      <p:sp>
        <p:nvSpPr>
          <p:cNvPr id="1969158" name="Rectangle 6"/>
          <p:cNvSpPr>
            <a:spLocks noChangeArrowheads="1"/>
          </p:cNvSpPr>
          <p:nvPr/>
        </p:nvSpPr>
        <p:spPr bwMode="auto">
          <a:xfrm rot="5572077">
            <a:off x="546131" y="3428122"/>
            <a:ext cx="538162" cy="23283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 rot="7228109">
            <a:off x="681598" y="2921307"/>
            <a:ext cx="538162" cy="23283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 rot="8972232">
            <a:off x="1035197" y="2566515"/>
            <a:ext cx="478366" cy="2619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 rot="5572077">
            <a:off x="8020770" y="3424405"/>
            <a:ext cx="538162" cy="23283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 rot="4224281">
            <a:off x="7921679" y="2851938"/>
            <a:ext cx="611086" cy="22770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 rot="2406904">
            <a:off x="7673856" y="2382145"/>
            <a:ext cx="489416" cy="281631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374839" y="2695426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W3-20-76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054354" y="3048544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W4-20-67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935410" y="3427678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W5-45-52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958722" y="3446262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E5-45-67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879309" y="2933320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E6-45-76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6638119" y="2572774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E7-45-76s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3D6D2E1-8790-4D76-BC50-25B36CEDF48E}" type="slidenum">
              <a:rPr lang="en-US"/>
              <a:pPr/>
              <a:t>18</a:t>
            </a:fld>
            <a:endParaRPr lang="en-US"/>
          </a:p>
        </p:txBody>
      </p:sp>
      <p:sp>
        <p:nvSpPr>
          <p:cNvPr id="196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/>
              <a:t>Location of </a:t>
            </a:r>
            <a:r>
              <a:rPr lang="en-US" dirty="0" smtClean="0"/>
              <a:t>High RAP </a:t>
            </a:r>
            <a:r>
              <a:rPr lang="en-US" dirty="0"/>
              <a:t>Test Sections</a:t>
            </a:r>
          </a:p>
        </p:txBody>
      </p:sp>
      <p:pic>
        <p:nvPicPr>
          <p:cNvPr id="1969155" name="Picture 3" descr="track aerial high resolution 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634" y="1103314"/>
            <a:ext cx="8315677" cy="4656137"/>
          </a:xfrm>
          <a:prstGeom prst="rect">
            <a:avLst/>
          </a:prstGeom>
          <a:noFill/>
        </p:spPr>
      </p:pic>
      <p:sp>
        <p:nvSpPr>
          <p:cNvPr id="1969157" name="Rectangle 5"/>
          <p:cNvSpPr>
            <a:spLocks noChangeArrowheads="1"/>
          </p:cNvSpPr>
          <p:nvPr/>
        </p:nvSpPr>
        <p:spPr bwMode="auto">
          <a:xfrm>
            <a:off x="2434009" y="4473244"/>
            <a:ext cx="478367" cy="26193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969158" name="Rectangle 6"/>
          <p:cNvSpPr>
            <a:spLocks noChangeArrowheads="1"/>
          </p:cNvSpPr>
          <p:nvPr/>
        </p:nvSpPr>
        <p:spPr bwMode="auto">
          <a:xfrm rot="5572077">
            <a:off x="546131" y="3428122"/>
            <a:ext cx="538162" cy="23283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 rot="7228109">
            <a:off x="681598" y="2921307"/>
            <a:ext cx="538162" cy="23283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 rot="8972232">
            <a:off x="1035197" y="2566515"/>
            <a:ext cx="478366" cy="2619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363369" y="2350289"/>
            <a:ext cx="478367" cy="26193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 rot="5572077">
            <a:off x="8020770" y="3424405"/>
            <a:ext cx="538162" cy="23283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 rot="4224281">
            <a:off x="7921679" y="2851938"/>
            <a:ext cx="611086" cy="22770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 rot="2406904">
            <a:off x="7673856" y="2382145"/>
            <a:ext cx="489416" cy="281631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360584" y="2632236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N10–50-67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461897" y="2628522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N11–50-67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243470" y="4747212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S2-45-67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374839" y="2695426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W3-20-76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054354" y="3048544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W4-20-67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935410" y="3427678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W5-45-52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958722" y="3446262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E5-45-67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879309" y="2933320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E6-45-76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6638119" y="2572774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E7-45-76s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871912" y="2350289"/>
            <a:ext cx="478367" cy="261937"/>
          </a:xfrm>
          <a:prstGeom prst="rect">
            <a:avLst/>
          </a:prstGeom>
          <a:noFill/>
          <a:ln w="76200">
            <a:solidFill>
              <a:srgbClr val="43F52B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5243236" y="4385930"/>
            <a:ext cx="478367" cy="26193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85191" tIns="42595" rIns="85191" bIns="42595" anchor="ctr"/>
          <a:lstStyle/>
          <a:p>
            <a:endParaRPr lang="en-US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107632" y="4659898"/>
            <a:ext cx="1195703" cy="30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191" tIns="42595" rIns="85191" bIns="42595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400" i="0" dirty="0" smtClean="0">
                <a:solidFill>
                  <a:srgbClr val="FFFF00"/>
                </a:solidFill>
                <a:effectLst/>
              </a:rPr>
              <a:t>S9-0-76</a:t>
            </a:r>
            <a:endParaRPr lang="en-US" sz="1400" i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485C810A-7521-4B96-8F12-407353D727BF}" type="slidenum">
              <a:rPr lang="en-US"/>
              <a:pPr/>
              <a:t>19</a:t>
            </a:fld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8467" y="6296025"/>
            <a:ext cx="38354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APAI – 12/2/08</a:t>
            </a:r>
          </a:p>
        </p:txBody>
      </p:sp>
      <p:sp>
        <p:nvSpPr>
          <p:cNvPr id="158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2006 High RAP </a:t>
            </a:r>
            <a:r>
              <a:rPr lang="en-US" dirty="0" err="1" smtClean="0"/>
              <a:t>Macrotexture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975" y="1155757"/>
            <a:ext cx="7845425" cy="570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2</a:t>
            </a:fld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Morning Agenda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09712"/>
            <a:ext cx="8839200" cy="4433888"/>
          </a:xfrm>
        </p:spPr>
        <p:txBody>
          <a:bodyPr/>
          <a:lstStyle/>
          <a:p>
            <a:r>
              <a:rPr lang="en-US" dirty="0" smtClean="0"/>
              <a:t>Operations &amp; field performance by Buzz Powell</a:t>
            </a:r>
          </a:p>
          <a:p>
            <a:r>
              <a:rPr lang="en-US" dirty="0" smtClean="0"/>
              <a:t>Structural </a:t>
            </a:r>
            <a:r>
              <a:rPr lang="en-US" dirty="0" smtClean="0"/>
              <a:t>performance </a:t>
            </a:r>
            <a:r>
              <a:rPr lang="en-US" dirty="0" smtClean="0"/>
              <a:t>update by Dave </a:t>
            </a:r>
            <a:r>
              <a:rPr lang="en-US" dirty="0" err="1" smtClean="0"/>
              <a:t>Timm</a:t>
            </a:r>
            <a:endParaRPr lang="en-US" dirty="0" smtClean="0"/>
          </a:p>
          <a:p>
            <a:r>
              <a:rPr lang="en-US" dirty="0" smtClean="0"/>
              <a:t>Break</a:t>
            </a:r>
            <a:endParaRPr lang="en-US" dirty="0" smtClean="0"/>
          </a:p>
          <a:p>
            <a:r>
              <a:rPr lang="en-US" dirty="0" smtClean="0"/>
              <a:t>Durability of </a:t>
            </a:r>
            <a:r>
              <a:rPr lang="en-US" dirty="0" smtClean="0"/>
              <a:t>PFC </a:t>
            </a:r>
            <a:r>
              <a:rPr lang="en-US" dirty="0" smtClean="0"/>
              <a:t>Surfaces by Don Watson</a:t>
            </a:r>
            <a:endParaRPr lang="en-US" dirty="0" smtClean="0"/>
          </a:p>
          <a:p>
            <a:r>
              <a:rPr lang="en-US" dirty="0" smtClean="0"/>
              <a:t>Ground Tire Rubber Modified Binder </a:t>
            </a:r>
            <a:r>
              <a:rPr lang="en-US" dirty="0" smtClean="0"/>
              <a:t>by Nam Tran</a:t>
            </a:r>
            <a:endParaRPr lang="en-US" dirty="0" smtClean="0"/>
          </a:p>
          <a:p>
            <a:r>
              <a:rPr lang="en-US" dirty="0" smtClean="0"/>
              <a:t>Lab </a:t>
            </a:r>
            <a:r>
              <a:rPr lang="en-US" dirty="0" smtClean="0"/>
              <a:t>to Field </a:t>
            </a:r>
            <a:r>
              <a:rPr lang="en-US" dirty="0" smtClean="0"/>
              <a:t>Comparisons by Buzz Powell</a:t>
            </a:r>
            <a:endParaRPr lang="en-US" dirty="0" smtClean="0"/>
          </a:p>
          <a:p>
            <a:r>
              <a:rPr lang="en-US" dirty="0" smtClean="0"/>
              <a:t>Planning for </a:t>
            </a:r>
            <a:r>
              <a:rPr lang="en-US" dirty="0" smtClean="0"/>
              <a:t>the 2012 Track by Buzz Powell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68AE3248-09FE-4F83-9393-089D402CDCCF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47330"/>
            <a:ext cx="8229600" cy="1143000"/>
          </a:xfrm>
        </p:spPr>
        <p:txBody>
          <a:bodyPr/>
          <a:lstStyle/>
          <a:p>
            <a:r>
              <a:rPr lang="en-US" dirty="0" smtClean="0"/>
              <a:t>2006 High RAP Cracking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4775"/>
            <a:ext cx="7010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736975"/>
            <a:ext cx="7010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533400"/>
            <a:ext cx="7010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47330"/>
            <a:ext cx="8229600" cy="1143000"/>
          </a:xfrm>
        </p:spPr>
        <p:txBody>
          <a:bodyPr/>
          <a:lstStyle/>
          <a:p>
            <a:r>
              <a:rPr lang="en-US" dirty="0" smtClean="0"/>
              <a:t>2006 High RAP Cracking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68AE3248-09FE-4F83-9393-089D402CDCCF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514600"/>
            <a:ext cx="7010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498975"/>
            <a:ext cx="7010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68263" y="0"/>
            <a:ext cx="9347201" cy="1143000"/>
          </a:xfrm>
        </p:spPr>
        <p:txBody>
          <a:bodyPr/>
          <a:lstStyle/>
          <a:p>
            <a:r>
              <a:rPr lang="en-US" dirty="0" smtClean="0"/>
              <a:t>W6 Pavement Preservation 4.75 Mix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B5B52270-04C9-42B7-8882-CDF9424342D4}" type="slidenum">
              <a:rPr lang="en-US" smtClean="0"/>
              <a:pPr>
                <a:defRPr/>
              </a:pPr>
              <a:t>22</a:t>
            </a:fld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26758"/>
            <a:ext cx="8156574" cy="593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68263" y="0"/>
            <a:ext cx="9347201" cy="1143000"/>
          </a:xfrm>
        </p:spPr>
        <p:txBody>
          <a:bodyPr/>
          <a:lstStyle/>
          <a:p>
            <a:r>
              <a:rPr lang="en-US" dirty="0" smtClean="0"/>
              <a:t>W8 &amp; W9 High Friction Epoxy Surfaces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B5B52270-04C9-42B7-8882-CDF9424342D4}" type="slidenum">
              <a:rPr lang="en-US" smtClean="0"/>
              <a:pPr>
                <a:defRPr/>
              </a:pPr>
              <a:t>23</a:t>
            </a:fld>
            <a:endParaRPr lang="en-US" dirty="0" smtClean="0"/>
          </a:p>
        </p:txBody>
      </p:sp>
      <p:pic>
        <p:nvPicPr>
          <p:cNvPr id="4" name="Picture 3" descr="W8-9 view from penthouse 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696" y="990600"/>
            <a:ext cx="3332104" cy="58674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00600" y="1143000"/>
            <a:ext cx="5257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Taconite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Flint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Chinese bauxite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Silica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Granite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Basalt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Australian glass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Steel slag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Copper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slag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68263" y="0"/>
            <a:ext cx="9347201" cy="1143000"/>
          </a:xfrm>
        </p:spPr>
        <p:txBody>
          <a:bodyPr/>
          <a:lstStyle/>
          <a:p>
            <a:r>
              <a:rPr lang="en-US" dirty="0" smtClean="0"/>
              <a:t>S2 High RAP Reflective Cracking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B5B52270-04C9-42B7-8882-CDF9424342D4}" type="slidenum">
              <a:rPr lang="en-US" smtClean="0"/>
              <a:pPr>
                <a:defRPr/>
              </a:pPr>
              <a:t>24</a:t>
            </a:fld>
            <a:endParaRPr lang="en-US" dirty="0" smtClean="0"/>
          </a:p>
        </p:txBody>
      </p:sp>
      <p:pic>
        <p:nvPicPr>
          <p:cNvPr id="7" name="Picture 6" descr="2011-03-07_13-58-35_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68263" y="0"/>
            <a:ext cx="9347201" cy="1143000"/>
          </a:xfrm>
        </p:spPr>
        <p:txBody>
          <a:bodyPr/>
          <a:lstStyle/>
          <a:p>
            <a:r>
              <a:rPr lang="en-US" dirty="0" smtClean="0"/>
              <a:t>S2 High RAP Reflective Cracking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B5B52270-04C9-42B7-8882-CDF9424342D4}" type="slidenum">
              <a:rPr lang="en-US" smtClean="0"/>
              <a:pPr>
                <a:defRPr/>
              </a:pPr>
              <a:t>25</a:t>
            </a:fld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46313"/>
            <a:ext cx="70104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68263" y="0"/>
            <a:ext cx="9347201" cy="1143000"/>
          </a:xfrm>
        </p:spPr>
        <p:txBody>
          <a:bodyPr/>
          <a:lstStyle/>
          <a:p>
            <a:r>
              <a:rPr lang="en-US" dirty="0" smtClean="0"/>
              <a:t>Raveling in Mississippi Mixes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B5B52270-04C9-42B7-8882-CDF9424342D4}" type="slidenum">
              <a:rPr lang="en-US" smtClean="0"/>
              <a:pPr>
                <a:defRPr/>
              </a:pPr>
              <a:t>26</a:t>
            </a:fld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78837"/>
            <a:ext cx="8226425" cy="597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68263" y="0"/>
            <a:ext cx="9347201" cy="1143000"/>
          </a:xfrm>
        </p:spPr>
        <p:txBody>
          <a:bodyPr/>
          <a:lstStyle/>
          <a:p>
            <a:r>
              <a:rPr lang="en-US" dirty="0" smtClean="0"/>
              <a:t>GTR </a:t>
            </a:r>
            <a:r>
              <a:rPr lang="en-US" dirty="0" err="1" smtClean="0"/>
              <a:t>vs</a:t>
            </a:r>
            <a:r>
              <a:rPr lang="en-US" dirty="0" smtClean="0"/>
              <a:t> SBS Modified Polymer Mix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B5B52270-04C9-42B7-8882-CDF9424342D4}" type="slidenum">
              <a:rPr lang="en-US" smtClean="0"/>
              <a:pPr>
                <a:defRPr/>
              </a:pPr>
              <a:t>27</a:t>
            </a:fld>
            <a:endParaRPr lang="en-US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18750" r="25781" b="4167"/>
          <a:stretch>
            <a:fillRect/>
          </a:stretch>
        </p:blipFill>
        <p:spPr bwMode="auto">
          <a:xfrm>
            <a:off x="0" y="1219200"/>
            <a:ext cx="449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8125" t="18750" r="25781" b="4167"/>
          <a:stretch>
            <a:fillRect/>
          </a:stretch>
        </p:blipFill>
        <p:spPr bwMode="auto">
          <a:xfrm>
            <a:off x="4648200" y="1219200"/>
            <a:ext cx="449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68263" y="0"/>
            <a:ext cx="9347201" cy="1143000"/>
          </a:xfrm>
        </p:spPr>
        <p:txBody>
          <a:bodyPr/>
          <a:lstStyle/>
          <a:p>
            <a:r>
              <a:rPr lang="en-US" dirty="0" smtClean="0"/>
              <a:t>S13 Surface Treatment Cracking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B5B52270-04C9-42B7-8882-CDF9424342D4}" type="slidenum">
              <a:rPr lang="en-US" smtClean="0"/>
              <a:pPr>
                <a:defRPr/>
              </a:pPr>
              <a:t>28</a:t>
            </a:fld>
            <a:endParaRPr lang="en-US" dirty="0" smtClean="0"/>
          </a:p>
        </p:txBody>
      </p:sp>
      <p:pic>
        <p:nvPicPr>
          <p:cNvPr id="5" name="Picture 4" descr="S13 cracing close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9894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7825"/>
            <a:ext cx="8229600" cy="365125"/>
          </a:xfrm>
        </p:spPr>
        <p:txBody>
          <a:bodyPr/>
          <a:lstStyle/>
          <a:p>
            <a:pPr eaLnBrk="1" hangingPunct="1"/>
            <a:r>
              <a:rPr lang="en-US" sz="4000" smtClean="0"/>
              <a:t>Profiler Certification Program</a:t>
            </a:r>
          </a:p>
        </p:txBody>
      </p:sp>
      <p:pic>
        <p:nvPicPr>
          <p:cNvPr id="54275" name="Picture 5" descr="Photo_020810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3" y="893763"/>
            <a:ext cx="8202612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4" cstate="print"/>
          <a:srcRect l="7813" t="21875" r="13281" b="10417"/>
          <a:stretch>
            <a:fillRect/>
          </a:stretch>
        </p:blipFill>
        <p:spPr bwMode="auto">
          <a:xfrm>
            <a:off x="4800600" y="3263900"/>
            <a:ext cx="3925888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2EA9A4F-B7FB-493C-9FC7-A6C2BF20EF0C}" type="slidenum">
              <a:rPr lang="en-US" smtClean="0"/>
              <a:pPr>
                <a:defRPr/>
              </a:pPr>
              <a:t>29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DFBE9096-2BE7-4505-A55E-2EA076553AB5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Track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953500" cy="5151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9.5 mm coarse granite PG67-22 mix (TSR ≈ 0.3!)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Laboratory performance of plant produced mix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Flow number, dynamic modulus, APA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IDT, overlay tester, bond strength, PG grading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TSR, stripping via boiling, Hamburg (aged &amp; unaged)</a:t>
            </a:r>
          </a:p>
          <a:p>
            <a:pPr>
              <a:lnSpc>
                <a:spcPct val="90000"/>
              </a:lnSpc>
            </a:pPr>
            <a:r>
              <a:rPr lang="en-US" smtClean="0"/>
              <a:t>Field performance on Pavement Test Track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Hot-mix control, immediate traffic (1 year thereafter)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Weekly rutting, roughness, macrotexture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Final report within 18 months of commitment</a:t>
            </a:r>
          </a:p>
          <a:p>
            <a:pPr lvl="1">
              <a:lnSpc>
                <a:spcPct val="90000"/>
              </a:lnSpc>
            </a:pPr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203200" y="9525"/>
            <a:ext cx="8669338" cy="1143000"/>
          </a:xfrm>
          <a:noFill/>
        </p:spPr>
        <p:txBody>
          <a:bodyPr/>
          <a:lstStyle/>
          <a:p>
            <a:r>
              <a:rPr lang="en-US" smtClean="0"/>
              <a:t> National WMA Certification Program</a:t>
            </a:r>
            <a:endParaRPr lang="en-US" baseline="-250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A891889F-C504-4740-B77F-7B97A17A9257}" type="slidenum">
              <a:rPr lang="en-US" smtClean="0"/>
              <a:pPr>
                <a:defRPr/>
              </a:pPr>
              <a:t>30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Interim </a:t>
            </a:r>
            <a:r>
              <a:rPr lang="en-US" dirty="0" smtClean="0"/>
              <a:t>WMA Field </a:t>
            </a:r>
            <a:r>
              <a:rPr lang="en-US" dirty="0" smtClean="0"/>
              <a:t>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138051-DC09-4E18-BE17-624E3CC3C2D6}" type="slidenum">
              <a:rPr lang="en-US" smtClean="0"/>
              <a:pPr>
                <a:defRPr/>
              </a:pPr>
              <a:t>31</a:t>
            </a:fld>
            <a:endParaRPr lang="en-US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26" y="982169"/>
            <a:ext cx="8080374" cy="587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7825"/>
            <a:ext cx="8229600" cy="365125"/>
          </a:xfrm>
        </p:spPr>
        <p:txBody>
          <a:bodyPr/>
          <a:lstStyle/>
          <a:p>
            <a:pPr eaLnBrk="1" hangingPunct="1"/>
            <a:r>
              <a:rPr lang="en-US" sz="4000" smtClean="0"/>
              <a:t>www.pavetrack.com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32</a:t>
            </a:fld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8594" t="16667" r="6250" b="20833"/>
          <a:stretch>
            <a:fillRect/>
          </a:stretch>
        </p:blipFill>
        <p:spPr bwMode="auto">
          <a:xfrm>
            <a:off x="0" y="990600"/>
            <a:ext cx="9144000" cy="50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 l="25106" t="33333" r="10272" b="27083"/>
          <a:stretch>
            <a:fillRect/>
          </a:stretch>
        </p:blipFill>
        <p:spPr bwMode="auto">
          <a:xfrm>
            <a:off x="3124200" y="2239018"/>
            <a:ext cx="3886200" cy="178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890712" y="1985962"/>
            <a:ext cx="5105400" cy="2857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</a:rPr>
              <a:t>Home       Sponsors        Construction       Trucking        Performance         Map to Track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7825"/>
            <a:ext cx="8229600" cy="365125"/>
          </a:xfrm>
        </p:spPr>
        <p:txBody>
          <a:bodyPr/>
          <a:lstStyle/>
          <a:p>
            <a:pPr eaLnBrk="1" hangingPunct="1"/>
            <a:r>
              <a:rPr lang="en-US" sz="4000" smtClean="0"/>
              <a:t>Web Performance Reports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/>
          <a:srcRect l="29765" t="19167" r="27109" b="6250"/>
          <a:stretch>
            <a:fillRect/>
          </a:stretch>
        </p:blipFill>
        <p:spPr bwMode="auto">
          <a:xfrm>
            <a:off x="2559050" y="884238"/>
            <a:ext cx="4095750" cy="5973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5478647A-212B-4A8A-B9C0-ACCE3E891DAC}" type="slidenum">
              <a:rPr lang="en-US" smtClean="0"/>
              <a:pPr>
                <a:defRPr/>
              </a:pPr>
              <a:t>33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2E1F6D5A-5C30-47C7-BD07-CE3C39D1FD7C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8900"/>
            <a:ext cx="9144000" cy="1143000"/>
          </a:xfrm>
        </p:spPr>
        <p:txBody>
          <a:bodyPr/>
          <a:lstStyle/>
          <a:p>
            <a:r>
              <a:rPr lang="en-US" smtClean="0"/>
              <a:t>Questions ?</a:t>
            </a:r>
            <a:endParaRPr lang="en-US" baseline="-25000" smtClean="0"/>
          </a:p>
        </p:txBody>
      </p:sp>
      <p:pic>
        <p:nvPicPr>
          <p:cNvPr id="5" name="Picture 4" descr="2011-04-30_18-52-32_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Trucking Operations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39" t="16667" r="2139" b="12897"/>
          <a:stretch>
            <a:fillRect/>
          </a:stretch>
        </p:blipFill>
        <p:spPr bwMode="auto">
          <a:xfrm>
            <a:off x="86860" y="942975"/>
            <a:ext cx="8955088" cy="486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4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Trucking Operations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5</a:t>
            </a:fld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1023937"/>
            <a:ext cx="8577263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Trucking </a:t>
            </a:r>
            <a:r>
              <a:rPr lang="en-US" dirty="0" smtClean="0"/>
              <a:t>Operations</a:t>
            </a:r>
            <a:r>
              <a:rPr lang="en-US" baseline="-25000" dirty="0" smtClean="0"/>
              <a:t>12/6/2010</a:t>
            </a:r>
            <a:endParaRPr lang="en-US" baseline="-25000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6</a:t>
            </a:fld>
            <a:endParaRPr lang="en-US" dirty="0" smtClean="0"/>
          </a:p>
        </p:txBody>
      </p:sp>
      <p:pic>
        <p:nvPicPr>
          <p:cNvPr id="6" name="Picture 5" descr="2010-12-06_10-28-17_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17494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DFBE9096-2BE7-4505-A55E-2EA076553AB5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Field Performance Update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EF666DEF-FE47-4417-ADE3-D5DC6D6F168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PFC Surface Cracks (Tack Method)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85914"/>
            <a:ext cx="9144000" cy="4433887"/>
          </a:xfrm>
        </p:spPr>
        <p:txBody>
          <a:bodyPr/>
          <a:lstStyle/>
          <a:p>
            <a:r>
              <a:rPr lang="en-US" dirty="0" smtClean="0"/>
              <a:t>2006 crack susceptible dense </a:t>
            </a:r>
            <a:r>
              <a:rPr lang="en-US" dirty="0" err="1" smtClean="0"/>
              <a:t>Superpave</a:t>
            </a:r>
            <a:r>
              <a:rPr lang="en-US" dirty="0" smtClean="0"/>
              <a:t> mix</a:t>
            </a:r>
          </a:p>
          <a:p>
            <a:pPr lvl="1"/>
            <a:r>
              <a:rPr lang="en-US" dirty="0" smtClean="0"/>
              <a:t>Surface cracks after 1.9M ESALs (Rehab at 5.6M)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2009 PFC surface placed with conventional tack</a:t>
            </a:r>
          </a:p>
          <a:p>
            <a:pPr lvl="1"/>
            <a:r>
              <a:rPr lang="en-US" dirty="0" smtClean="0"/>
              <a:t>Surface cracks after 2.2M (cracking/pumping at 8.2M)</a:t>
            </a:r>
          </a:p>
          <a:p>
            <a:r>
              <a:rPr lang="en-US" dirty="0" smtClean="0"/>
              <a:t>2009 bonded PFC surface placed with spray paver</a:t>
            </a:r>
          </a:p>
          <a:p>
            <a:pPr lvl="1"/>
            <a:r>
              <a:rPr lang="en-US" dirty="0" smtClean="0"/>
              <a:t>Surface cracks after 4.1M (looks pretty good at 8.2M)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Cracking in Conventional Tack PFC</a:t>
            </a:r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fld id="{23F57BDD-3D1A-4767-BC54-A64C373588FC}" type="slidenum">
              <a:rPr lang="en-US" smtClean="0"/>
              <a:pPr>
                <a:defRPr/>
              </a:pPr>
              <a:t>9</a:t>
            </a:fld>
            <a:endParaRPr lang="en-US" dirty="0" smtClean="0"/>
          </a:p>
        </p:txBody>
      </p:sp>
      <p:pic>
        <p:nvPicPr>
          <p:cNvPr id="6" name="Picture 5" descr="2011-03-07_14-24-36_8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10985</TotalTime>
  <Words>421</Words>
  <Application>Microsoft Office PowerPoint</Application>
  <PresentationFormat>On-screen Show (4:3)</PresentationFormat>
  <Paragraphs>132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NCAT Pavement Test Track</vt:lpstr>
      <vt:lpstr>Morning Agenda</vt:lpstr>
      <vt:lpstr>Track Operations</vt:lpstr>
      <vt:lpstr>Trucking Operations</vt:lpstr>
      <vt:lpstr>Trucking Operations</vt:lpstr>
      <vt:lpstr>Trucking Operations12/6/2010</vt:lpstr>
      <vt:lpstr>Field Performance Update</vt:lpstr>
      <vt:lpstr>PFC Surface Cracks (Tack Method)</vt:lpstr>
      <vt:lpstr>Cracking in Conventional Tack PFC</vt:lpstr>
      <vt:lpstr>Same Mix Drains Better at 1¼”</vt:lpstr>
      <vt:lpstr>Thin Perpetual Pavements (N3/N4)</vt:lpstr>
      <vt:lpstr>2009 Group Experiment (+)</vt:lpstr>
      <vt:lpstr>2009 Group Experiment (+)</vt:lpstr>
      <vt:lpstr>Perpetual Pavement on Soft Clay</vt:lpstr>
      <vt:lpstr>High Polymer Inlay Still Looks Good3.6M ESALs</vt:lpstr>
      <vt:lpstr>N12 SMA with High F&amp;E Aggregates</vt:lpstr>
      <vt:lpstr>Location of High RAP Test Sections</vt:lpstr>
      <vt:lpstr>Location of High RAP Test Sections</vt:lpstr>
      <vt:lpstr>2006 High RAP Macrotexture</vt:lpstr>
      <vt:lpstr>2006 High RAP Cracking</vt:lpstr>
      <vt:lpstr>2006 High RAP Cracking</vt:lpstr>
      <vt:lpstr>W6 Pavement Preservation 4.75 Mix</vt:lpstr>
      <vt:lpstr>W8 &amp; W9 High Friction Epoxy Surfaces</vt:lpstr>
      <vt:lpstr>S2 High RAP Reflective Cracking</vt:lpstr>
      <vt:lpstr>S2 High RAP Reflective Cracking</vt:lpstr>
      <vt:lpstr>Raveling in Mississippi Mixes</vt:lpstr>
      <vt:lpstr>GTR vs SBS Modified Polymer Mix</vt:lpstr>
      <vt:lpstr>S13 Surface Treatment Cracking</vt:lpstr>
      <vt:lpstr>Profiler Certification Program</vt:lpstr>
      <vt:lpstr> National WMA Certification Program</vt:lpstr>
      <vt:lpstr>Interim WMA Field Results</vt:lpstr>
      <vt:lpstr>www.pavetrack.com</vt:lpstr>
      <vt:lpstr>Web Performance Reports</vt:lpstr>
      <vt:lpstr>Questions ?</vt:lpstr>
    </vt:vector>
  </TitlesOfParts>
  <Company>Auburn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Slide</dc:title>
  <dc:creator>Auburn University</dc:creator>
  <cp:lastModifiedBy>Auburn University</cp:lastModifiedBy>
  <cp:revision>202</cp:revision>
  <dcterms:created xsi:type="dcterms:W3CDTF">2010-07-08T14:10:19Z</dcterms:created>
  <dcterms:modified xsi:type="dcterms:W3CDTF">2011-05-11T12:12:25Z</dcterms:modified>
</cp:coreProperties>
</file>